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8" r:id="rId2"/>
    <p:sldMasterId id="2147483696" r:id="rId3"/>
    <p:sldMasterId id="2147483708" r:id="rId4"/>
  </p:sldMasterIdLst>
  <p:notesMasterIdLst>
    <p:notesMasterId r:id="rId26"/>
  </p:notesMasterIdLst>
  <p:sldIdLst>
    <p:sldId id="256" r:id="rId5"/>
    <p:sldId id="263" r:id="rId6"/>
    <p:sldId id="259" r:id="rId7"/>
    <p:sldId id="260" r:id="rId8"/>
    <p:sldId id="257" r:id="rId9"/>
    <p:sldId id="258" r:id="rId10"/>
    <p:sldId id="261" r:id="rId11"/>
    <p:sldId id="265" r:id="rId12"/>
    <p:sldId id="264" r:id="rId13"/>
    <p:sldId id="266" r:id="rId14"/>
    <p:sldId id="278" r:id="rId15"/>
    <p:sldId id="268" r:id="rId16"/>
    <p:sldId id="282" r:id="rId17"/>
    <p:sldId id="273" r:id="rId18"/>
    <p:sldId id="281" r:id="rId19"/>
    <p:sldId id="274" r:id="rId20"/>
    <p:sldId id="280" r:id="rId21"/>
    <p:sldId id="283" r:id="rId22"/>
    <p:sldId id="277" r:id="rId23"/>
    <p:sldId id="262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66"/>
    <a:srgbClr val="FF9900"/>
    <a:srgbClr val="FFCC99"/>
    <a:srgbClr val="DD5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32" autoAdjust="0"/>
    <p:restoredTop sz="94660"/>
  </p:normalViewPr>
  <p:slideViewPr>
    <p:cSldViewPr snapToGrid="0">
      <p:cViewPr>
        <p:scale>
          <a:sx n="96" d="100"/>
          <a:sy n="96" d="100"/>
        </p:scale>
        <p:origin x="78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90DFC-618E-448E-B3E1-E2A6693B44CF}" type="datetimeFigureOut">
              <a:rPr lang="en-US" smtClean="0"/>
              <a:t>4/26/2017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D25CDB-F2FB-45BD-AA19-40757DA10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437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D24489A4-9BAA-40FC-B531-EC64A7A9559D}" type="datetime1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469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27B83-A081-4CCB-9EEF-63040D3DEE73}" type="datetime1">
              <a:rPr lang="en-US" smtClean="0"/>
              <a:t>4/26/2017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29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A7EA9-36F6-48B8-BA2E-34673A84578D}" type="datetime1">
              <a:rPr lang="en-US" smtClean="0"/>
              <a:t>4/26/2017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542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FD2F6-4C8F-41EE-948F-A1AD6A0708F6}" type="datetime1">
              <a:rPr lang="en-US" smtClean="0"/>
              <a:t>4/26/2017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753772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7C19F-F17F-4058-B6DE-4AC4EAD2999A}" type="datetime1">
              <a:rPr lang="en-US" smtClean="0"/>
              <a:t>4/26/2017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90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32585-304F-4D90-AF14-6D33F43B5752}" type="datetime1">
              <a:rPr lang="en-US" smtClean="0"/>
              <a:t>4/26/2017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854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1BD1-1A24-4F2F-AFDD-45BADA14FC90}" type="datetime1">
              <a:rPr lang="en-US" smtClean="0"/>
              <a:t>4/26/2017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197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A29B-983D-46F5-ABAF-748134C45CE4}" type="datetime1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9233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5298-F98B-4003-B30C-E75018344BA7}" type="datetime1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4780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D24489A4-9BAA-40FC-B531-EC64A7A9559D}" type="datetime1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4692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77296-105D-48B5-8ECE-91249B9B93F8}" type="datetime1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92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77296-105D-48B5-8ECE-91249B9B93F8}" type="datetime1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3435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BE880-D4AA-4BEE-8167-60F81C7905D8}" type="datetime1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0876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D160F-46A8-4558-B31A-CA8FD00BDF0F}" type="datetime1">
              <a:rPr lang="en-US" smtClean="0"/>
              <a:t>4/26/2017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54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8701-B07F-4943-90C2-1905A0B5B57E}" type="datetime1">
              <a:rPr lang="en-US" smtClean="0"/>
              <a:t>4/26/2017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3617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D252F-063E-41ED-83C0-516818F755AB}" type="datetime1">
              <a:rPr lang="en-US" smtClean="0"/>
              <a:t>4/26/2017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4009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2B037-58DD-439E-BBA5-37F68A1A67C2}" type="datetime1">
              <a:rPr lang="en-US" smtClean="0"/>
              <a:t>4/26/2017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5523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1F96-13E3-42CD-AA8B-4311F4190AE2}" type="datetime1">
              <a:rPr lang="en-US" smtClean="0"/>
              <a:t>4/26/2017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6831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7FF81-5A8C-41F4-944B-F2380028AAB4}" type="datetime1">
              <a:rPr lang="en-US" smtClean="0"/>
              <a:t>4/26/2017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4495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27B83-A081-4CCB-9EEF-63040D3DEE73}" type="datetime1">
              <a:rPr lang="en-US" smtClean="0"/>
              <a:t>4/26/2017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9285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A7EA9-36F6-48B8-BA2E-34673A84578D}" type="datetime1">
              <a:rPr lang="en-US" smtClean="0"/>
              <a:t>4/26/2017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523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FD2F6-4C8F-41EE-948F-A1AD6A0708F6}" type="datetime1">
              <a:rPr lang="en-US" smtClean="0"/>
              <a:t>4/26/2017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25856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BE880-D4AA-4BEE-8167-60F81C7905D8}" type="datetime1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4307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7C19F-F17F-4058-B6DE-4AC4EAD2999A}" type="datetime1">
              <a:rPr lang="en-US" smtClean="0"/>
              <a:t>4/26/2017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2939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32585-304F-4D90-AF14-6D33F43B5752}" type="datetime1">
              <a:rPr lang="en-US" smtClean="0"/>
              <a:t>4/26/2017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787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1BD1-1A24-4F2F-AFDD-45BADA14FC90}" type="datetime1">
              <a:rPr lang="en-US" smtClean="0"/>
              <a:t>4/26/2017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0294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A29B-983D-46F5-ABAF-748134C45CE4}" type="datetime1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7371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5298-F98B-4003-B30C-E75018344BA7}" type="datetime1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1908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89A4-9BAA-40FC-B531-EC64A7A9559D}" type="datetime1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4577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77296-105D-48B5-8ECE-91249B9B93F8}" type="datetime1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05447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BE880-D4AA-4BEE-8167-60F81C7905D8}" type="datetime1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06352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D160F-46A8-4558-B31A-CA8FD00BDF0F}" type="datetime1">
              <a:rPr lang="en-US" smtClean="0"/>
              <a:t>4/26/2017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5300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8701-B07F-4943-90C2-1905A0B5B57E}" type="datetime1">
              <a:rPr lang="en-US" smtClean="0"/>
              <a:t>4/26/2017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86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D160F-46A8-4558-B31A-CA8FD00BDF0F}" type="datetime1">
              <a:rPr lang="en-US" smtClean="0"/>
              <a:t>4/26/2017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710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D252F-063E-41ED-83C0-516818F755AB}" type="datetime1">
              <a:rPr lang="en-US" smtClean="0"/>
              <a:t>4/26/2017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160828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2B037-58DD-439E-BBA5-37F68A1A67C2}" type="datetime1">
              <a:rPr lang="en-US" smtClean="0"/>
              <a:t>4/26/2017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3219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1F96-13E3-42CD-AA8B-4311F4190AE2}" type="datetime1">
              <a:rPr lang="en-US" smtClean="0"/>
              <a:t>4/26/2017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41428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A57FF81-5A8C-41F4-944B-F2380028AAB4}" type="datetime1">
              <a:rPr lang="en-US" smtClean="0"/>
              <a:t>4/26/2017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5279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A29B-983D-46F5-ABAF-748134C45CE4}" type="datetime1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72498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5298-F98B-4003-B30C-E75018344BA7}" type="datetime1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8901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24489A4-9BAA-40FC-B531-EC64A7A9559D}" type="datetime1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© 2017 GENEMOD.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487473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77296-105D-48B5-8ECE-91249B9B93F8}" type="datetime1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8929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39BE880-D4AA-4BEE-8167-60F81C7905D8}" type="datetime1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© 2017 GENEMOD.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588456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D160F-46A8-4558-B31A-CA8FD00BDF0F}" type="datetime1">
              <a:rPr lang="en-US" smtClean="0"/>
              <a:t>4/26/2017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46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8701-B07F-4943-90C2-1905A0B5B57E}" type="datetime1">
              <a:rPr lang="en-US" smtClean="0"/>
              <a:t>4/26/2017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96900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8701-B07F-4943-90C2-1905A0B5B57E}" type="datetime1">
              <a:rPr lang="en-US" smtClean="0"/>
              <a:t>4/26/2017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8874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D252F-063E-41ED-83C0-516818F755AB}" type="datetime1">
              <a:rPr lang="en-US" smtClean="0"/>
              <a:t>4/26/2017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2764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2B037-58DD-439E-BBA5-37F68A1A67C2}" type="datetime1">
              <a:rPr lang="en-US" smtClean="0"/>
              <a:t>4/26/2017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37179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58B1F96-13E3-42CD-AA8B-4311F4190AE2}" type="datetime1">
              <a:rPr lang="en-US" smtClean="0"/>
              <a:t>4/26/2017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© 2017 GENEMOD.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6084835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A57FF81-5A8C-41F4-944B-F2380028AAB4}" type="datetime1">
              <a:rPr lang="en-US" smtClean="0"/>
              <a:t>4/26/2017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© 2017 GENEMOD.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106562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A29B-983D-46F5-ABAF-748134C45CE4}" type="datetime1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57343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5298-F98B-4003-B30C-E75018344BA7}" type="datetime1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938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D252F-063E-41ED-83C0-516818F755AB}" type="datetime1">
              <a:rPr lang="en-US" smtClean="0"/>
              <a:t>4/26/2017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40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2B037-58DD-439E-BBA5-37F68A1A67C2}" type="datetime1">
              <a:rPr lang="en-US" smtClean="0"/>
              <a:t>4/26/2017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032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1F96-13E3-42CD-AA8B-4311F4190AE2}" type="datetime1">
              <a:rPr lang="en-US" smtClean="0"/>
              <a:t>4/26/2017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120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7FF81-5A8C-41F4-944B-F2380028AAB4}" type="datetime1">
              <a:rPr lang="en-US" smtClean="0"/>
              <a:t>4/26/2017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31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F3810-6933-4B42-9D75-9CAC73BC31B2}" type="datetime1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2017 GENEMOD.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154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F3810-6933-4B42-9D75-9CAC73BC31B2}" type="datetime1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2017 GENEMOD.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1936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F3810-6933-4B42-9D75-9CAC73BC31B2}" type="datetime1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2017 GENEMOD.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721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A3EF3810-6933-4B42-9D75-9CAC73BC31B2}" type="datetime1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© 2017 GENEMOD.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13453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tags" Target="../tags/tag26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84" Type="http://schemas.openxmlformats.org/officeDocument/2006/relationships/tags" Target="../tags/tag84.xml"/><Relationship Id="rId89" Type="http://schemas.openxmlformats.org/officeDocument/2006/relationships/slide" Target="slide16.xml"/><Relationship Id="rId16" Type="http://schemas.openxmlformats.org/officeDocument/2006/relationships/tags" Target="../tags/tag16.xml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74" Type="http://schemas.openxmlformats.org/officeDocument/2006/relationships/tags" Target="../tags/tag74.xml"/><Relationship Id="rId79" Type="http://schemas.openxmlformats.org/officeDocument/2006/relationships/tags" Target="../tags/tag79.xml"/><Relationship Id="rId5" Type="http://schemas.openxmlformats.org/officeDocument/2006/relationships/tags" Target="../tags/tag5.xml"/><Relationship Id="rId90" Type="http://schemas.openxmlformats.org/officeDocument/2006/relationships/slide" Target="slide17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56" Type="http://schemas.openxmlformats.org/officeDocument/2006/relationships/tags" Target="../tags/tag56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77" Type="http://schemas.openxmlformats.org/officeDocument/2006/relationships/tags" Target="../tags/tag77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80" Type="http://schemas.openxmlformats.org/officeDocument/2006/relationships/tags" Target="../tags/tag80.xml"/><Relationship Id="rId85" Type="http://schemas.openxmlformats.org/officeDocument/2006/relationships/tags" Target="../tags/tag85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tags" Target="../tags/tag59.xml"/><Relationship Id="rId67" Type="http://schemas.openxmlformats.org/officeDocument/2006/relationships/tags" Target="../tags/tag67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83" Type="http://schemas.openxmlformats.org/officeDocument/2006/relationships/tags" Target="../tags/tag83.xml"/><Relationship Id="rId88" Type="http://schemas.openxmlformats.org/officeDocument/2006/relationships/slide" Target="slide15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81" Type="http://schemas.openxmlformats.org/officeDocument/2006/relationships/tags" Target="../tags/tag81.xml"/><Relationship Id="rId86" Type="http://schemas.openxmlformats.org/officeDocument/2006/relationships/slideLayout" Target="../slideLayouts/slideLayout41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tags" Target="../tags/tag76.xml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4" Type="http://schemas.openxmlformats.org/officeDocument/2006/relationships/tags" Target="../tags/tag24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66" Type="http://schemas.openxmlformats.org/officeDocument/2006/relationships/tags" Target="../tags/tag66.xml"/><Relationship Id="rId87" Type="http://schemas.openxmlformats.org/officeDocument/2006/relationships/slide" Target="slide14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9" Type="http://schemas.openxmlformats.org/officeDocument/2006/relationships/tags" Target="../tags/tag19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98.xml"/><Relationship Id="rId18" Type="http://schemas.openxmlformats.org/officeDocument/2006/relationships/tags" Target="../tags/tag103.xml"/><Relationship Id="rId26" Type="http://schemas.openxmlformats.org/officeDocument/2006/relationships/tags" Target="../tags/tag111.xml"/><Relationship Id="rId39" Type="http://schemas.openxmlformats.org/officeDocument/2006/relationships/tags" Target="../tags/tag124.xml"/><Relationship Id="rId21" Type="http://schemas.openxmlformats.org/officeDocument/2006/relationships/tags" Target="../tags/tag106.xml"/><Relationship Id="rId34" Type="http://schemas.openxmlformats.org/officeDocument/2006/relationships/tags" Target="../tags/tag119.xml"/><Relationship Id="rId42" Type="http://schemas.openxmlformats.org/officeDocument/2006/relationships/tags" Target="../tags/tag127.xml"/><Relationship Id="rId47" Type="http://schemas.openxmlformats.org/officeDocument/2006/relationships/tags" Target="../tags/tag132.xml"/><Relationship Id="rId50" Type="http://schemas.openxmlformats.org/officeDocument/2006/relationships/tags" Target="../tags/tag135.xml"/><Relationship Id="rId55" Type="http://schemas.openxmlformats.org/officeDocument/2006/relationships/tags" Target="../tags/tag140.xml"/><Relationship Id="rId63" Type="http://schemas.openxmlformats.org/officeDocument/2006/relationships/slideLayout" Target="../slideLayouts/slideLayout41.xml"/><Relationship Id="rId7" Type="http://schemas.openxmlformats.org/officeDocument/2006/relationships/tags" Target="../tags/tag92.xml"/><Relationship Id="rId2" Type="http://schemas.openxmlformats.org/officeDocument/2006/relationships/tags" Target="../tags/tag87.xml"/><Relationship Id="rId16" Type="http://schemas.openxmlformats.org/officeDocument/2006/relationships/tags" Target="../tags/tag101.xml"/><Relationship Id="rId29" Type="http://schemas.openxmlformats.org/officeDocument/2006/relationships/tags" Target="../tags/tag114.xml"/><Relationship Id="rId11" Type="http://schemas.openxmlformats.org/officeDocument/2006/relationships/tags" Target="../tags/tag96.xml"/><Relationship Id="rId24" Type="http://schemas.openxmlformats.org/officeDocument/2006/relationships/tags" Target="../tags/tag109.xml"/><Relationship Id="rId32" Type="http://schemas.openxmlformats.org/officeDocument/2006/relationships/tags" Target="../tags/tag117.xml"/><Relationship Id="rId37" Type="http://schemas.openxmlformats.org/officeDocument/2006/relationships/tags" Target="../tags/tag122.xml"/><Relationship Id="rId40" Type="http://schemas.openxmlformats.org/officeDocument/2006/relationships/tags" Target="../tags/tag125.xml"/><Relationship Id="rId45" Type="http://schemas.openxmlformats.org/officeDocument/2006/relationships/tags" Target="../tags/tag130.xml"/><Relationship Id="rId53" Type="http://schemas.openxmlformats.org/officeDocument/2006/relationships/tags" Target="../tags/tag138.xml"/><Relationship Id="rId58" Type="http://schemas.openxmlformats.org/officeDocument/2006/relationships/tags" Target="../tags/tag143.xml"/><Relationship Id="rId5" Type="http://schemas.openxmlformats.org/officeDocument/2006/relationships/tags" Target="../tags/tag90.xml"/><Relationship Id="rId61" Type="http://schemas.openxmlformats.org/officeDocument/2006/relationships/tags" Target="../tags/tag146.xml"/><Relationship Id="rId19" Type="http://schemas.openxmlformats.org/officeDocument/2006/relationships/tags" Target="../tags/tag104.xml"/><Relationship Id="rId14" Type="http://schemas.openxmlformats.org/officeDocument/2006/relationships/tags" Target="../tags/tag99.xml"/><Relationship Id="rId22" Type="http://schemas.openxmlformats.org/officeDocument/2006/relationships/tags" Target="../tags/tag107.xml"/><Relationship Id="rId27" Type="http://schemas.openxmlformats.org/officeDocument/2006/relationships/tags" Target="../tags/tag112.xml"/><Relationship Id="rId30" Type="http://schemas.openxmlformats.org/officeDocument/2006/relationships/tags" Target="../tags/tag115.xml"/><Relationship Id="rId35" Type="http://schemas.openxmlformats.org/officeDocument/2006/relationships/tags" Target="../tags/tag120.xml"/><Relationship Id="rId43" Type="http://schemas.openxmlformats.org/officeDocument/2006/relationships/tags" Target="../tags/tag128.xml"/><Relationship Id="rId48" Type="http://schemas.openxmlformats.org/officeDocument/2006/relationships/tags" Target="../tags/tag133.xml"/><Relationship Id="rId56" Type="http://schemas.openxmlformats.org/officeDocument/2006/relationships/tags" Target="../tags/tag141.xml"/><Relationship Id="rId64" Type="http://schemas.openxmlformats.org/officeDocument/2006/relationships/slide" Target="slide14.xml"/><Relationship Id="rId8" Type="http://schemas.openxmlformats.org/officeDocument/2006/relationships/tags" Target="../tags/tag93.xml"/><Relationship Id="rId51" Type="http://schemas.openxmlformats.org/officeDocument/2006/relationships/tags" Target="../tags/tag136.xml"/><Relationship Id="rId3" Type="http://schemas.openxmlformats.org/officeDocument/2006/relationships/tags" Target="../tags/tag88.xml"/><Relationship Id="rId12" Type="http://schemas.openxmlformats.org/officeDocument/2006/relationships/tags" Target="../tags/tag97.xml"/><Relationship Id="rId17" Type="http://schemas.openxmlformats.org/officeDocument/2006/relationships/tags" Target="../tags/tag102.xml"/><Relationship Id="rId25" Type="http://schemas.openxmlformats.org/officeDocument/2006/relationships/tags" Target="../tags/tag110.xml"/><Relationship Id="rId33" Type="http://schemas.openxmlformats.org/officeDocument/2006/relationships/tags" Target="../tags/tag118.xml"/><Relationship Id="rId38" Type="http://schemas.openxmlformats.org/officeDocument/2006/relationships/tags" Target="../tags/tag123.xml"/><Relationship Id="rId46" Type="http://schemas.openxmlformats.org/officeDocument/2006/relationships/tags" Target="../tags/tag131.xml"/><Relationship Id="rId59" Type="http://schemas.openxmlformats.org/officeDocument/2006/relationships/tags" Target="../tags/tag144.xml"/><Relationship Id="rId20" Type="http://schemas.openxmlformats.org/officeDocument/2006/relationships/tags" Target="../tags/tag105.xml"/><Relationship Id="rId41" Type="http://schemas.openxmlformats.org/officeDocument/2006/relationships/tags" Target="../tags/tag126.xml"/><Relationship Id="rId54" Type="http://schemas.openxmlformats.org/officeDocument/2006/relationships/tags" Target="../tags/tag139.xml"/><Relationship Id="rId62" Type="http://schemas.openxmlformats.org/officeDocument/2006/relationships/tags" Target="../tags/tag147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5" Type="http://schemas.openxmlformats.org/officeDocument/2006/relationships/tags" Target="../tags/tag100.xml"/><Relationship Id="rId23" Type="http://schemas.openxmlformats.org/officeDocument/2006/relationships/tags" Target="../tags/tag108.xml"/><Relationship Id="rId28" Type="http://schemas.openxmlformats.org/officeDocument/2006/relationships/tags" Target="../tags/tag113.xml"/><Relationship Id="rId36" Type="http://schemas.openxmlformats.org/officeDocument/2006/relationships/tags" Target="../tags/tag121.xml"/><Relationship Id="rId49" Type="http://schemas.openxmlformats.org/officeDocument/2006/relationships/tags" Target="../tags/tag134.xml"/><Relationship Id="rId57" Type="http://schemas.openxmlformats.org/officeDocument/2006/relationships/tags" Target="../tags/tag142.xml"/><Relationship Id="rId10" Type="http://schemas.openxmlformats.org/officeDocument/2006/relationships/tags" Target="../tags/tag95.xml"/><Relationship Id="rId31" Type="http://schemas.openxmlformats.org/officeDocument/2006/relationships/tags" Target="../tags/tag116.xml"/><Relationship Id="rId44" Type="http://schemas.openxmlformats.org/officeDocument/2006/relationships/tags" Target="../tags/tag129.xml"/><Relationship Id="rId52" Type="http://schemas.openxmlformats.org/officeDocument/2006/relationships/tags" Target="../tags/tag137.xml"/><Relationship Id="rId60" Type="http://schemas.openxmlformats.org/officeDocument/2006/relationships/tags" Target="../tags/tag145.xml"/><Relationship Id="rId4" Type="http://schemas.openxmlformats.org/officeDocument/2006/relationships/tags" Target="../tags/tag89.xml"/><Relationship Id="rId9" Type="http://schemas.openxmlformats.org/officeDocument/2006/relationships/tags" Target="../tags/tag9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0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slide" Target="slide12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12.jpeg"/><Relationship Id="rId4" Type="http://schemas.openxmlformats.org/officeDocument/2006/relationships/image" Target="../media/image11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10.gif"/><Relationship Id="rId4" Type="http://schemas.openxmlformats.org/officeDocument/2006/relationships/slide" Target="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slide" Target="slide12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5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365" y="2019423"/>
            <a:ext cx="8791575" cy="1655762"/>
          </a:xfrm>
        </p:spPr>
        <p:txBody>
          <a:bodyPr/>
          <a:lstStyle/>
          <a:p>
            <a:r>
              <a:rPr lang="en-US" dirty="0"/>
              <a:t>Welcome to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924" y="1333772"/>
            <a:ext cx="5972925" cy="398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872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833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© 2017 GENEMOD</a:t>
            </a:r>
            <a:r>
              <a:rPr lang="en-US" baseline="30000" dirty="0">
                <a:latin typeface="+mj-lt"/>
                <a:cs typeface="Calibri Light" panose="020F0302020204030204" pitchFamily="34" charset="0"/>
              </a:rPr>
              <a:t>TM</a:t>
            </a:r>
            <a:r>
              <a:rPr lang="en-US" dirty="0">
                <a:latin typeface="+mj-lt"/>
              </a:rPr>
              <a:t>. All rights reserved.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251200" y="2947381"/>
            <a:ext cx="5854700" cy="6959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Project Timeline</a:t>
            </a:r>
          </a:p>
        </p:txBody>
      </p:sp>
    </p:spTree>
    <p:extLst>
      <p:ext uri="{BB962C8B-B14F-4D97-AF65-F5344CB8AC3E}">
        <p14:creationId xmlns:p14="http://schemas.microsoft.com/office/powerpoint/2010/main" val="1514148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3" name="OTLSHAPE_M_82bc970cf2514c97b92973f8e870f3e8_Connector1"/>
          <p:cNvCxnSpPr/>
          <p:nvPr>
            <p:custDataLst>
              <p:tags r:id="rId2"/>
            </p:custDataLst>
          </p:nvPr>
        </p:nvCxnSpPr>
        <p:spPr>
          <a:xfrm>
            <a:off x="9377571" y="2134235"/>
            <a:ext cx="0" cy="913765"/>
          </a:xfrm>
          <a:prstGeom prst="line">
            <a:avLst/>
          </a:prstGeom>
          <a:ln w="4763" cap="flat" cmpd="sng" algn="ctr">
            <a:solidFill>
              <a:srgbClr val="FFC000">
                <a:alpha val="49804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2" name="OTLSHAPE_M_c2dffc3728c04299be0d9cf7dbae453b_Connector1"/>
          <p:cNvCxnSpPr/>
          <p:nvPr>
            <p:custDataLst>
              <p:tags r:id="rId3"/>
            </p:custDataLst>
          </p:nvPr>
        </p:nvCxnSpPr>
        <p:spPr>
          <a:xfrm>
            <a:off x="10283168" y="2599478"/>
            <a:ext cx="0" cy="448522"/>
          </a:xfrm>
          <a:prstGeom prst="line">
            <a:avLst/>
          </a:prstGeom>
          <a:ln w="4763" cap="flat" cmpd="sng" algn="ctr">
            <a:solidFill>
              <a:srgbClr val="FFC000">
                <a:alpha val="49804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1" name="OTLSHAPE_M_8a470af3b87447ac90897c9dd5dcfed7_Connector2"/>
          <p:cNvCxnSpPr/>
          <p:nvPr>
            <p:custDataLst>
              <p:tags r:id="rId4"/>
            </p:custDataLst>
          </p:nvPr>
        </p:nvCxnSpPr>
        <p:spPr>
          <a:xfrm>
            <a:off x="8532347" y="2651675"/>
            <a:ext cx="0" cy="396325"/>
          </a:xfrm>
          <a:prstGeom prst="line">
            <a:avLst/>
          </a:prstGeom>
          <a:ln w="4763" cap="flat" cmpd="sng" algn="ctr">
            <a:solidFill>
              <a:srgbClr val="FFC000">
                <a:alpha val="49804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0" name="OTLSHAPE_M_8a470af3b87447ac90897c9dd5dcfed7_Connector1"/>
          <p:cNvCxnSpPr/>
          <p:nvPr>
            <p:custDataLst>
              <p:tags r:id="rId5"/>
            </p:custDataLst>
          </p:nvPr>
        </p:nvCxnSpPr>
        <p:spPr>
          <a:xfrm>
            <a:off x="8532347" y="1668992"/>
            <a:ext cx="0" cy="812165"/>
          </a:xfrm>
          <a:prstGeom prst="line">
            <a:avLst/>
          </a:prstGeom>
          <a:ln w="4763" cap="flat" cmpd="sng" algn="ctr">
            <a:solidFill>
              <a:srgbClr val="FFC000">
                <a:alpha val="49804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9" name="OTLSHAPE_M_5d30fcb55b174f48a50cca61caa6df3e_Connector1"/>
          <p:cNvCxnSpPr/>
          <p:nvPr>
            <p:custDataLst>
              <p:tags r:id="rId6"/>
            </p:custDataLst>
          </p:nvPr>
        </p:nvCxnSpPr>
        <p:spPr>
          <a:xfrm>
            <a:off x="7687124" y="2599478"/>
            <a:ext cx="0" cy="448522"/>
          </a:xfrm>
          <a:prstGeom prst="line">
            <a:avLst/>
          </a:prstGeom>
          <a:ln w="4763" cap="flat" cmpd="sng" algn="ctr">
            <a:solidFill>
              <a:srgbClr val="FFC000">
                <a:alpha val="49804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8" name="OTLSHAPE_M_5c28c45fd92948e98c3d03d25d0b5b75_Connector1"/>
          <p:cNvCxnSpPr/>
          <p:nvPr>
            <p:custDataLst>
              <p:tags r:id="rId7"/>
            </p:custDataLst>
          </p:nvPr>
        </p:nvCxnSpPr>
        <p:spPr>
          <a:xfrm>
            <a:off x="4728841" y="2599478"/>
            <a:ext cx="0" cy="448522"/>
          </a:xfrm>
          <a:prstGeom prst="line">
            <a:avLst/>
          </a:prstGeom>
          <a:ln w="4763" cap="flat" cmpd="sng" algn="ctr">
            <a:solidFill>
              <a:srgbClr val="FFC000">
                <a:alpha val="49804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7" name="OTLSHAPE_M_078625ea51f54be2b3ab99ab5d6a31b6_Connector1"/>
          <p:cNvCxnSpPr/>
          <p:nvPr>
            <p:custDataLst>
              <p:tags r:id="rId8"/>
            </p:custDataLst>
          </p:nvPr>
        </p:nvCxnSpPr>
        <p:spPr>
          <a:xfrm>
            <a:off x="2736528" y="2599478"/>
            <a:ext cx="0" cy="448522"/>
          </a:xfrm>
          <a:prstGeom prst="line">
            <a:avLst/>
          </a:prstGeom>
          <a:ln w="4763" cap="flat" cmpd="sng" algn="ctr">
            <a:solidFill>
              <a:srgbClr val="FFC000">
                <a:alpha val="49804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0" name="OTLSHAPE_TB_00000000000000000000000000000000_LeftEndCaps"/>
          <p:cNvSpPr txBox="1"/>
          <p:nvPr>
            <p:custDataLst>
              <p:tags r:id="rId9"/>
            </p:custDataLst>
          </p:nvPr>
        </p:nvSpPr>
        <p:spPr>
          <a:xfrm>
            <a:off x="254000" y="3098969"/>
            <a:ext cx="451662" cy="27906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b="1" spc="-38">
                <a:solidFill>
                  <a:srgbClr val="C0504D"/>
                </a:solidFill>
                <a:latin typeface="Calibri" panose="020F0502020204030204" pitchFamily="34" charset="0"/>
              </a:rPr>
              <a:t>2017</a:t>
            </a:r>
          </a:p>
        </p:txBody>
      </p:sp>
      <p:sp>
        <p:nvSpPr>
          <p:cNvPr id="1191" name="OTLSHAPE_TB_00000000000000000000000000000000_RightEndCaps"/>
          <p:cNvSpPr txBox="1"/>
          <p:nvPr>
            <p:custDataLst>
              <p:tags r:id="rId10"/>
            </p:custDataLst>
          </p:nvPr>
        </p:nvSpPr>
        <p:spPr>
          <a:xfrm>
            <a:off x="11474534" y="3098969"/>
            <a:ext cx="451662" cy="27906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b="1" spc="-38">
                <a:solidFill>
                  <a:srgbClr val="C0504D"/>
                </a:solidFill>
                <a:latin typeface="Calibri" panose="020F0502020204030204" pitchFamily="34" charset="0"/>
              </a:rPr>
              <a:t>2018</a:t>
            </a:r>
          </a:p>
        </p:txBody>
      </p:sp>
      <p:sp>
        <p:nvSpPr>
          <p:cNvPr id="1192" name="OTLSHAPE_TB_00000000000000000000000000000000_ScaleContainer"/>
          <p:cNvSpPr/>
          <p:nvPr>
            <p:custDataLst>
              <p:tags r:id="rId11"/>
            </p:custDataLst>
          </p:nvPr>
        </p:nvSpPr>
        <p:spPr>
          <a:xfrm>
            <a:off x="844465" y="3048000"/>
            <a:ext cx="10515600" cy="381000"/>
          </a:xfrm>
          <a:prstGeom prst="roundRect">
            <a:avLst>
              <a:gd name="adj" fmla="val 100000"/>
            </a:avLst>
          </a:prstGeom>
          <a:solidFill>
            <a:srgbClr val="44546A"/>
          </a:solidFill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3" name="OTLSHAPE_TB_00000000000000000000000000000000_ElapsedTime"/>
          <p:cNvSpPr/>
          <p:nvPr>
            <p:custDataLst>
              <p:tags r:id="rId12"/>
            </p:custDataLst>
          </p:nvPr>
        </p:nvSpPr>
        <p:spPr>
          <a:xfrm>
            <a:off x="844465" y="3048000"/>
            <a:ext cx="1828800" cy="381000"/>
          </a:xfrm>
          <a:prstGeom prst="roundRect">
            <a:avLst>
              <a:gd name="adj" fmla="val 10000000"/>
            </a:avLst>
          </a:prstGeom>
          <a:solidFill>
            <a:srgbClr val="FF0000">
              <a:alpha val="30196"/>
            </a:srgbClr>
          </a:solidFill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4" name="OTLSHAPE_TB_00000000000000000000000000000000_TodayMarkerShape"/>
          <p:cNvSpPr/>
          <p:nvPr>
            <p:custDataLst>
              <p:tags r:id="rId13"/>
            </p:custDataLst>
          </p:nvPr>
        </p:nvSpPr>
        <p:spPr>
          <a:xfrm>
            <a:off x="2617252" y="3429000"/>
            <a:ext cx="114300" cy="127000"/>
          </a:xfrm>
          <a:prstGeom prst="triangle">
            <a:avLst/>
          </a:prstGeom>
          <a:solidFill>
            <a:srgbClr val="FF0000"/>
          </a:solidFill>
          <a:ln w="15875" cap="flat" cmpd="sng" algn="ctr">
            <a:noFill/>
            <a:prstDash val="solid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5" name="OTLSHAPE_TB_00000000000000000000000000000000_TodayMarkerText"/>
          <p:cNvSpPr txBox="1"/>
          <p:nvPr>
            <p:custDataLst>
              <p:tags r:id="rId14"/>
            </p:custDataLst>
          </p:nvPr>
        </p:nvSpPr>
        <p:spPr>
          <a:xfrm>
            <a:off x="2491552" y="3556000"/>
            <a:ext cx="36830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sz="1200" spc="-12">
                <a:solidFill>
                  <a:schemeClr val="dk1"/>
                </a:solidFill>
                <a:latin typeface="Calibri" panose="020F0502020204030204" pitchFamily="34" charset="0"/>
              </a:rPr>
              <a:t>Today</a:t>
            </a:r>
          </a:p>
        </p:txBody>
      </p:sp>
      <p:sp>
        <p:nvSpPr>
          <p:cNvPr id="1196" name="OTLSHAPE_TB_00000000000000000000000000000000_TimescaleInterval1"/>
          <p:cNvSpPr txBox="1"/>
          <p:nvPr>
            <p:custDataLst>
              <p:tags r:id="rId15"/>
            </p:custDataLst>
          </p:nvPr>
        </p:nvSpPr>
        <p:spPr>
          <a:xfrm>
            <a:off x="1073065" y="3145473"/>
            <a:ext cx="255776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18">
                <a:solidFill>
                  <a:schemeClr val="lt1"/>
                </a:solidFill>
                <a:latin typeface="Calibri" panose="020F0502020204030204" pitchFamily="34" charset="0"/>
              </a:rPr>
              <a:t>Mar</a:t>
            </a:r>
          </a:p>
        </p:txBody>
      </p:sp>
      <p:cxnSp>
        <p:nvCxnSpPr>
          <p:cNvPr id="1197" name="OTLSHAPE_TB_00000000000000000000000000000000_Separator1"/>
          <p:cNvCxnSpPr/>
          <p:nvPr>
            <p:custDataLst>
              <p:tags r:id="rId16"/>
            </p:custDataLst>
          </p:nvPr>
        </p:nvCxnSpPr>
        <p:spPr>
          <a:xfrm>
            <a:off x="1945348" y="3111500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8" name="OTLSHAPE_TB_00000000000000000000000000000000_TimescaleInterval2"/>
          <p:cNvSpPr txBox="1"/>
          <p:nvPr>
            <p:custDataLst>
              <p:tags r:id="rId17"/>
            </p:custDataLst>
          </p:nvPr>
        </p:nvSpPr>
        <p:spPr>
          <a:xfrm>
            <a:off x="2008849" y="3145473"/>
            <a:ext cx="21974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18">
                <a:solidFill>
                  <a:schemeClr val="lt1"/>
                </a:solidFill>
                <a:latin typeface="Calibri" panose="020F0502020204030204" pitchFamily="34" charset="0"/>
              </a:rPr>
              <a:t>Apr</a:t>
            </a:r>
          </a:p>
        </p:txBody>
      </p:sp>
      <p:cxnSp>
        <p:nvCxnSpPr>
          <p:cNvPr id="1199" name="OTLSHAPE_TB_00000000000000000000000000000000_Separator2"/>
          <p:cNvCxnSpPr/>
          <p:nvPr>
            <p:custDataLst>
              <p:tags r:id="rId18"/>
            </p:custDataLst>
          </p:nvPr>
        </p:nvCxnSpPr>
        <p:spPr>
          <a:xfrm>
            <a:off x="2850945" y="3111500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0" name="OTLSHAPE_TB_00000000000000000000000000000000_TimescaleInterval3"/>
          <p:cNvSpPr txBox="1"/>
          <p:nvPr>
            <p:custDataLst>
              <p:tags r:id="rId19"/>
            </p:custDataLst>
          </p:nvPr>
        </p:nvSpPr>
        <p:spPr>
          <a:xfrm>
            <a:off x="2914445" y="3145473"/>
            <a:ext cx="26815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18">
                <a:solidFill>
                  <a:schemeClr val="lt1"/>
                </a:solidFill>
                <a:latin typeface="Calibri" panose="020F0502020204030204" pitchFamily="34" charset="0"/>
              </a:rPr>
              <a:t>May</a:t>
            </a:r>
          </a:p>
        </p:txBody>
      </p:sp>
      <p:cxnSp>
        <p:nvCxnSpPr>
          <p:cNvPr id="1201" name="OTLSHAPE_TB_00000000000000000000000000000000_Separator3"/>
          <p:cNvCxnSpPr/>
          <p:nvPr>
            <p:custDataLst>
              <p:tags r:id="rId20"/>
            </p:custDataLst>
          </p:nvPr>
        </p:nvCxnSpPr>
        <p:spPr>
          <a:xfrm>
            <a:off x="3786728" y="3111500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2" name="OTLSHAPE_TB_00000000000000000000000000000000_TimescaleInterval4"/>
          <p:cNvSpPr txBox="1"/>
          <p:nvPr>
            <p:custDataLst>
              <p:tags r:id="rId21"/>
            </p:custDataLst>
          </p:nvPr>
        </p:nvSpPr>
        <p:spPr>
          <a:xfrm>
            <a:off x="3850229" y="3145473"/>
            <a:ext cx="206916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18">
                <a:solidFill>
                  <a:schemeClr val="lt1"/>
                </a:solidFill>
                <a:latin typeface="Calibri" panose="020F0502020204030204" pitchFamily="34" charset="0"/>
              </a:rPr>
              <a:t>Jun</a:t>
            </a:r>
          </a:p>
        </p:txBody>
      </p:sp>
      <p:cxnSp>
        <p:nvCxnSpPr>
          <p:cNvPr id="1203" name="OTLSHAPE_TB_00000000000000000000000000000000_Separator4"/>
          <p:cNvCxnSpPr/>
          <p:nvPr>
            <p:custDataLst>
              <p:tags r:id="rId22"/>
            </p:custDataLst>
          </p:nvPr>
        </p:nvCxnSpPr>
        <p:spPr>
          <a:xfrm>
            <a:off x="4692325" y="3111500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4" name="OTLSHAPE_TB_00000000000000000000000000000000_TimescaleInterval5"/>
          <p:cNvSpPr txBox="1"/>
          <p:nvPr>
            <p:custDataLst>
              <p:tags r:id="rId23"/>
            </p:custDataLst>
          </p:nvPr>
        </p:nvSpPr>
        <p:spPr>
          <a:xfrm>
            <a:off x="4755825" y="3145473"/>
            <a:ext cx="158185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0">
                <a:solidFill>
                  <a:schemeClr val="lt1"/>
                </a:solidFill>
                <a:latin typeface="Calibri" panose="020F0502020204030204" pitchFamily="34" charset="0"/>
              </a:rPr>
              <a:t>Jul</a:t>
            </a:r>
          </a:p>
        </p:txBody>
      </p:sp>
      <p:cxnSp>
        <p:nvCxnSpPr>
          <p:cNvPr id="1205" name="OTLSHAPE_TB_00000000000000000000000000000000_Separator5"/>
          <p:cNvCxnSpPr/>
          <p:nvPr>
            <p:custDataLst>
              <p:tags r:id="rId24"/>
            </p:custDataLst>
          </p:nvPr>
        </p:nvCxnSpPr>
        <p:spPr>
          <a:xfrm>
            <a:off x="5628108" y="3111500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6" name="OTLSHAPE_TB_00000000000000000000000000000000_TimescaleInterval6"/>
          <p:cNvSpPr txBox="1"/>
          <p:nvPr>
            <p:custDataLst>
              <p:tags r:id="rId25"/>
            </p:custDataLst>
          </p:nvPr>
        </p:nvSpPr>
        <p:spPr>
          <a:xfrm>
            <a:off x="5691608" y="3145473"/>
            <a:ext cx="24130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0">
                <a:solidFill>
                  <a:schemeClr val="lt1"/>
                </a:solidFill>
                <a:latin typeface="Calibri" panose="020F0502020204030204" pitchFamily="34" charset="0"/>
              </a:rPr>
              <a:t>Aug</a:t>
            </a:r>
          </a:p>
        </p:txBody>
      </p:sp>
      <p:cxnSp>
        <p:nvCxnSpPr>
          <p:cNvPr id="1207" name="OTLSHAPE_TB_00000000000000000000000000000000_Separator6"/>
          <p:cNvCxnSpPr/>
          <p:nvPr>
            <p:custDataLst>
              <p:tags r:id="rId26"/>
            </p:custDataLst>
          </p:nvPr>
        </p:nvCxnSpPr>
        <p:spPr>
          <a:xfrm>
            <a:off x="6563892" y="3111500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8" name="OTLSHAPE_TB_00000000000000000000000000000000_TimescaleInterval7"/>
          <p:cNvSpPr txBox="1"/>
          <p:nvPr>
            <p:custDataLst>
              <p:tags r:id="rId27"/>
            </p:custDataLst>
          </p:nvPr>
        </p:nvSpPr>
        <p:spPr>
          <a:xfrm>
            <a:off x="6627392" y="3145473"/>
            <a:ext cx="22860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18">
                <a:solidFill>
                  <a:schemeClr val="lt1"/>
                </a:solidFill>
                <a:latin typeface="Calibri" panose="020F0502020204030204" pitchFamily="34" charset="0"/>
              </a:rPr>
              <a:t>Sep</a:t>
            </a:r>
          </a:p>
        </p:txBody>
      </p:sp>
      <p:cxnSp>
        <p:nvCxnSpPr>
          <p:cNvPr id="1209" name="OTLSHAPE_TB_00000000000000000000000000000000_Separator7"/>
          <p:cNvCxnSpPr/>
          <p:nvPr>
            <p:custDataLst>
              <p:tags r:id="rId28"/>
            </p:custDataLst>
          </p:nvPr>
        </p:nvCxnSpPr>
        <p:spPr>
          <a:xfrm>
            <a:off x="7469488" y="3111500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0" name="OTLSHAPE_TB_00000000000000000000000000000000_TimescaleInterval8"/>
          <p:cNvSpPr txBox="1"/>
          <p:nvPr>
            <p:custDataLst>
              <p:tags r:id="rId29"/>
            </p:custDataLst>
          </p:nvPr>
        </p:nvSpPr>
        <p:spPr>
          <a:xfrm>
            <a:off x="7532988" y="3145473"/>
            <a:ext cx="211148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2">
                <a:solidFill>
                  <a:schemeClr val="lt1"/>
                </a:solidFill>
                <a:latin typeface="Calibri" panose="020F0502020204030204" pitchFamily="34" charset="0"/>
              </a:rPr>
              <a:t>Oct</a:t>
            </a:r>
          </a:p>
        </p:txBody>
      </p:sp>
      <p:cxnSp>
        <p:nvCxnSpPr>
          <p:cNvPr id="1211" name="OTLSHAPE_TB_00000000000000000000000000000000_Separator8"/>
          <p:cNvCxnSpPr/>
          <p:nvPr>
            <p:custDataLst>
              <p:tags r:id="rId30"/>
            </p:custDataLst>
          </p:nvPr>
        </p:nvCxnSpPr>
        <p:spPr>
          <a:xfrm>
            <a:off x="8405271" y="3111500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2" name="OTLSHAPE_TB_00000000000000000000000000000000_TimescaleInterval9"/>
          <p:cNvSpPr txBox="1"/>
          <p:nvPr>
            <p:custDataLst>
              <p:tags r:id="rId31"/>
            </p:custDataLst>
          </p:nvPr>
        </p:nvSpPr>
        <p:spPr>
          <a:xfrm>
            <a:off x="8468771" y="3145473"/>
            <a:ext cx="243978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0">
                <a:solidFill>
                  <a:schemeClr val="lt1"/>
                </a:solidFill>
                <a:latin typeface="Calibri" panose="020F0502020204030204" pitchFamily="34" charset="0"/>
              </a:rPr>
              <a:t>Nov</a:t>
            </a:r>
          </a:p>
        </p:txBody>
      </p:sp>
      <p:cxnSp>
        <p:nvCxnSpPr>
          <p:cNvPr id="1213" name="OTLSHAPE_TB_00000000000000000000000000000000_Separator9"/>
          <p:cNvCxnSpPr/>
          <p:nvPr>
            <p:custDataLst>
              <p:tags r:id="rId32"/>
            </p:custDataLst>
          </p:nvPr>
        </p:nvCxnSpPr>
        <p:spPr>
          <a:xfrm>
            <a:off x="9310868" y="3111500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4" name="OTLSHAPE_TB_00000000000000000000000000000000_TimescaleInterval10"/>
          <p:cNvSpPr txBox="1"/>
          <p:nvPr>
            <p:custDataLst>
              <p:tags r:id="rId33"/>
            </p:custDataLst>
          </p:nvPr>
        </p:nvSpPr>
        <p:spPr>
          <a:xfrm>
            <a:off x="9374368" y="3145473"/>
            <a:ext cx="231858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2">
                <a:solidFill>
                  <a:schemeClr val="lt1"/>
                </a:solidFill>
                <a:latin typeface="Calibri" panose="020F0502020204030204" pitchFamily="34" charset="0"/>
              </a:rPr>
              <a:t>Dec</a:t>
            </a:r>
          </a:p>
        </p:txBody>
      </p:sp>
      <p:cxnSp>
        <p:nvCxnSpPr>
          <p:cNvPr id="1215" name="OTLSHAPE_TB_00000000000000000000000000000000_Separator10"/>
          <p:cNvCxnSpPr/>
          <p:nvPr>
            <p:custDataLst>
              <p:tags r:id="rId34"/>
            </p:custDataLst>
          </p:nvPr>
        </p:nvCxnSpPr>
        <p:spPr>
          <a:xfrm>
            <a:off x="10246651" y="3111500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6" name="OTLSHAPE_TB_00000000000000000000000000000000_TimescaleInterval11"/>
          <p:cNvSpPr txBox="1"/>
          <p:nvPr>
            <p:custDataLst>
              <p:tags r:id="rId35"/>
            </p:custDataLst>
          </p:nvPr>
        </p:nvSpPr>
        <p:spPr>
          <a:xfrm>
            <a:off x="10310152" y="3145473"/>
            <a:ext cx="304955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0">
                <a:solidFill>
                  <a:schemeClr val="lt1"/>
                </a:solidFill>
                <a:latin typeface="Calibri" panose="020F0502020204030204" pitchFamily="34" charset="0"/>
              </a:rPr>
              <a:t>2018</a:t>
            </a:r>
          </a:p>
        </p:txBody>
      </p:sp>
      <p:sp>
        <p:nvSpPr>
          <p:cNvPr id="1224" name="OTLSHAPE_M_078625ea51f54be2b3ab99ab5d6a31b6_Title"/>
          <p:cNvSpPr txBox="1"/>
          <p:nvPr>
            <p:custDataLst>
              <p:tags r:id="rId36"/>
            </p:custDataLst>
          </p:nvPr>
        </p:nvSpPr>
        <p:spPr>
          <a:xfrm>
            <a:off x="2958778" y="2481157"/>
            <a:ext cx="10414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8">
                <a:solidFill>
                  <a:schemeClr val="dk1"/>
                </a:solidFill>
                <a:latin typeface="Calibri" panose="020F0502020204030204" pitchFamily="34" charset="0"/>
              </a:rPr>
              <a:t>Welcome Tina Lu!</a:t>
            </a:r>
          </a:p>
        </p:txBody>
      </p:sp>
      <p:sp>
        <p:nvSpPr>
          <p:cNvPr id="1225" name="OTLSHAPE_M_078625ea51f54be2b3ab99ab5d6a31b6_Date"/>
          <p:cNvSpPr txBox="1"/>
          <p:nvPr>
            <p:custDataLst>
              <p:tags r:id="rId37"/>
            </p:custDataLst>
          </p:nvPr>
        </p:nvSpPr>
        <p:spPr>
          <a:xfrm>
            <a:off x="2958778" y="2677075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8">
                <a:solidFill>
                  <a:srgbClr val="1F497E"/>
                </a:solidFill>
                <a:latin typeface="Calibri" panose="020F0502020204030204" pitchFamily="34" charset="0"/>
              </a:rPr>
              <a:t>4/26/2017</a:t>
            </a:r>
          </a:p>
        </p:txBody>
      </p:sp>
      <p:sp>
        <p:nvSpPr>
          <p:cNvPr id="1226" name="OTLSHAPE_M_078625ea51f54be2b3ab99ab5d6a31b6_Shape"/>
          <p:cNvSpPr/>
          <p:nvPr>
            <p:custDataLst>
              <p:tags r:id="rId38"/>
            </p:custDataLst>
          </p:nvPr>
        </p:nvSpPr>
        <p:spPr>
          <a:xfrm rot="16200000">
            <a:off x="2761928" y="2599478"/>
            <a:ext cx="165100" cy="165100"/>
          </a:xfrm>
          <a:prstGeom prst="flowChartMerge">
            <a:avLst/>
          </a:prstGeom>
          <a:solidFill>
            <a:schemeClr val="accent4"/>
          </a:solidFill>
          <a:ln w="15875" cap="flat" cmpd="sng" algn="ctr">
            <a:noFill/>
            <a:prstDash val="solid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7" name="OTLSHAPE_M_5c28c45fd92948e98c3d03d25d0b5b75_Title"/>
          <p:cNvSpPr txBox="1"/>
          <p:nvPr>
            <p:custDataLst>
              <p:tags r:id="rId39"/>
            </p:custDataLst>
          </p:nvPr>
        </p:nvSpPr>
        <p:spPr>
          <a:xfrm>
            <a:off x="4951091" y="2481157"/>
            <a:ext cx="13970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4">
                <a:solidFill>
                  <a:schemeClr val="dk1"/>
                </a:solidFill>
                <a:latin typeface="Calibri" panose="020F0502020204030204" pitchFamily="34" charset="0"/>
              </a:rPr>
              <a:t>Project DNA | Complete</a:t>
            </a:r>
          </a:p>
        </p:txBody>
      </p:sp>
      <p:sp>
        <p:nvSpPr>
          <p:cNvPr id="1228" name="OTLSHAPE_M_5c28c45fd92948e98c3d03d25d0b5b75_Date"/>
          <p:cNvSpPr txBox="1"/>
          <p:nvPr>
            <p:custDataLst>
              <p:tags r:id="rId40"/>
            </p:custDataLst>
          </p:nvPr>
        </p:nvSpPr>
        <p:spPr>
          <a:xfrm>
            <a:off x="4951091" y="2677075"/>
            <a:ext cx="495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8">
                <a:solidFill>
                  <a:srgbClr val="1F497E"/>
                </a:solidFill>
                <a:latin typeface="Calibri" panose="020F0502020204030204" pitchFamily="34" charset="0"/>
              </a:rPr>
              <a:t>7/1/2017</a:t>
            </a:r>
          </a:p>
        </p:txBody>
      </p:sp>
      <p:sp>
        <p:nvSpPr>
          <p:cNvPr id="1229" name="OTLSHAPE_M_5c28c45fd92948e98c3d03d25d0b5b75_Shape"/>
          <p:cNvSpPr/>
          <p:nvPr>
            <p:custDataLst>
              <p:tags r:id="rId41"/>
            </p:custDataLst>
          </p:nvPr>
        </p:nvSpPr>
        <p:spPr>
          <a:xfrm rot="16200000">
            <a:off x="4754241" y="2599478"/>
            <a:ext cx="165100" cy="165100"/>
          </a:xfrm>
          <a:prstGeom prst="flowChartMerge">
            <a:avLst/>
          </a:prstGeom>
          <a:solidFill>
            <a:schemeClr val="accent4"/>
          </a:solidFill>
          <a:ln w="15875" cap="flat" cmpd="sng" algn="ctr">
            <a:noFill/>
            <a:prstDash val="solid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" name="OTLSHAPE_M_5d30fcb55b174f48a50cca61caa6df3e_Title"/>
          <p:cNvSpPr txBox="1"/>
          <p:nvPr>
            <p:custDataLst>
              <p:tags r:id="rId42"/>
            </p:custDataLst>
          </p:nvPr>
        </p:nvSpPr>
        <p:spPr>
          <a:xfrm>
            <a:off x="7909374" y="2481157"/>
            <a:ext cx="13970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6">
                <a:solidFill>
                  <a:schemeClr val="dk1"/>
                </a:solidFill>
                <a:latin typeface="Calibri" panose="020F0502020204030204" pitchFamily="34" charset="0"/>
              </a:rPr>
              <a:t>Project RNA | Complete</a:t>
            </a:r>
          </a:p>
        </p:txBody>
      </p:sp>
      <p:sp>
        <p:nvSpPr>
          <p:cNvPr id="1231" name="OTLSHAPE_M_5d30fcb55b174f48a50cca61caa6df3e_Date"/>
          <p:cNvSpPr txBox="1"/>
          <p:nvPr>
            <p:custDataLst>
              <p:tags r:id="rId43"/>
            </p:custDataLst>
          </p:nvPr>
        </p:nvSpPr>
        <p:spPr>
          <a:xfrm>
            <a:off x="7909374" y="2677075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8">
                <a:solidFill>
                  <a:srgbClr val="1F497E"/>
                </a:solidFill>
                <a:latin typeface="Calibri" panose="020F0502020204030204" pitchFamily="34" charset="0"/>
              </a:rPr>
              <a:t>10/7/2017</a:t>
            </a:r>
          </a:p>
        </p:txBody>
      </p:sp>
      <p:sp>
        <p:nvSpPr>
          <p:cNvPr id="1232" name="OTLSHAPE_M_5d30fcb55b174f48a50cca61caa6df3e_Shape"/>
          <p:cNvSpPr/>
          <p:nvPr>
            <p:custDataLst>
              <p:tags r:id="rId44"/>
            </p:custDataLst>
          </p:nvPr>
        </p:nvSpPr>
        <p:spPr>
          <a:xfrm rot="16200000">
            <a:off x="7712524" y="2599478"/>
            <a:ext cx="165100" cy="165100"/>
          </a:xfrm>
          <a:prstGeom prst="flowChartMerge">
            <a:avLst/>
          </a:prstGeom>
          <a:solidFill>
            <a:schemeClr val="accent4"/>
          </a:solidFill>
          <a:ln w="15875" cap="flat" cmpd="sng" algn="ctr">
            <a:noFill/>
            <a:prstDash val="solid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3" name="OTLSHAPE_M_8a470af3b87447ac90897c9dd5dcfed7_Title"/>
          <p:cNvSpPr txBox="1"/>
          <p:nvPr>
            <p:custDataLst>
              <p:tags r:id="rId45"/>
            </p:custDataLst>
          </p:nvPr>
        </p:nvSpPr>
        <p:spPr>
          <a:xfrm>
            <a:off x="8754597" y="1550670"/>
            <a:ext cx="15621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US" sz="1100" b="1" spc="-4">
                <a:solidFill>
                  <a:schemeClr val="dk1"/>
                </a:solidFill>
                <a:latin typeface="Calibri" panose="020F0502020204030204" pitchFamily="34" charset="0"/>
              </a:rPr>
              <a:t>Project Bluejay | Complete</a:t>
            </a:r>
          </a:p>
        </p:txBody>
      </p:sp>
      <p:sp>
        <p:nvSpPr>
          <p:cNvPr id="1234" name="OTLSHAPE_M_8a470af3b87447ac90897c9dd5dcfed7_Date"/>
          <p:cNvSpPr txBox="1"/>
          <p:nvPr>
            <p:custDataLst>
              <p:tags r:id="rId46"/>
            </p:custDataLst>
          </p:nvPr>
        </p:nvSpPr>
        <p:spPr>
          <a:xfrm>
            <a:off x="8754597" y="1746589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8">
                <a:solidFill>
                  <a:srgbClr val="1F497E"/>
                </a:solidFill>
                <a:latin typeface="Calibri" panose="020F0502020204030204" pitchFamily="34" charset="0"/>
              </a:rPr>
              <a:t>11/4/2017</a:t>
            </a:r>
          </a:p>
        </p:txBody>
      </p:sp>
      <p:sp>
        <p:nvSpPr>
          <p:cNvPr id="1235" name="OTLSHAPE_M_8a470af3b87447ac90897c9dd5dcfed7_Shape"/>
          <p:cNvSpPr/>
          <p:nvPr>
            <p:custDataLst>
              <p:tags r:id="rId47"/>
            </p:custDataLst>
          </p:nvPr>
        </p:nvSpPr>
        <p:spPr>
          <a:xfrm rot="16200000">
            <a:off x="8557747" y="1668992"/>
            <a:ext cx="165100" cy="165100"/>
          </a:xfrm>
          <a:prstGeom prst="flowChartMerge">
            <a:avLst/>
          </a:prstGeom>
          <a:solidFill>
            <a:schemeClr val="accent4"/>
          </a:solidFill>
          <a:ln w="15875" cap="flat" cmpd="sng" algn="ctr">
            <a:noFill/>
            <a:prstDash val="solid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6" name="OTLSHAPE_M_c2dffc3728c04299be0d9cf7dbae453b_Title"/>
          <p:cNvSpPr txBox="1"/>
          <p:nvPr>
            <p:custDataLst>
              <p:tags r:id="rId48"/>
            </p:custDataLst>
          </p:nvPr>
        </p:nvSpPr>
        <p:spPr>
          <a:xfrm>
            <a:off x="10505418" y="2481157"/>
            <a:ext cx="4191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6">
                <a:solidFill>
                  <a:schemeClr val="dk1"/>
                </a:solidFill>
                <a:latin typeface="Calibri" panose="020F0502020204030204" pitchFamily="34" charset="0"/>
              </a:rPr>
              <a:t>Launch</a:t>
            </a:r>
          </a:p>
        </p:txBody>
      </p:sp>
      <p:sp>
        <p:nvSpPr>
          <p:cNvPr id="1237" name="OTLSHAPE_M_c2dffc3728c04299be0d9cf7dbae453b_Date"/>
          <p:cNvSpPr txBox="1"/>
          <p:nvPr>
            <p:custDataLst>
              <p:tags r:id="rId49"/>
            </p:custDataLst>
          </p:nvPr>
        </p:nvSpPr>
        <p:spPr>
          <a:xfrm>
            <a:off x="10505418" y="2677075"/>
            <a:ext cx="495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8">
                <a:solidFill>
                  <a:srgbClr val="1F497E"/>
                </a:solidFill>
                <a:latin typeface="Calibri" panose="020F0502020204030204" pitchFamily="34" charset="0"/>
              </a:rPr>
              <a:t>1/1/2018</a:t>
            </a:r>
          </a:p>
        </p:txBody>
      </p:sp>
      <p:sp>
        <p:nvSpPr>
          <p:cNvPr id="1238" name="OTLSHAPE_M_c2dffc3728c04299be0d9cf7dbae453b_Shape"/>
          <p:cNvSpPr/>
          <p:nvPr>
            <p:custDataLst>
              <p:tags r:id="rId50"/>
            </p:custDataLst>
          </p:nvPr>
        </p:nvSpPr>
        <p:spPr>
          <a:xfrm rot="16200000">
            <a:off x="10308568" y="2599478"/>
            <a:ext cx="165100" cy="165100"/>
          </a:xfrm>
          <a:prstGeom prst="flowChartMerge">
            <a:avLst/>
          </a:prstGeom>
          <a:solidFill>
            <a:schemeClr val="accent4"/>
          </a:solidFill>
          <a:ln w="15875" cap="flat" cmpd="sng" algn="ctr">
            <a:noFill/>
            <a:prstDash val="solid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9" name="OTLSHAPE_M_82bc970cf2514c97b92973f8e870f3e8_Title"/>
          <p:cNvSpPr txBox="1"/>
          <p:nvPr>
            <p:custDataLst>
              <p:tags r:id="rId51"/>
            </p:custDataLst>
          </p:nvPr>
        </p:nvSpPr>
        <p:spPr>
          <a:xfrm>
            <a:off x="9599821" y="2015913"/>
            <a:ext cx="14097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4">
                <a:solidFill>
                  <a:schemeClr val="dk1"/>
                </a:solidFill>
                <a:latin typeface="Calibri" panose="020F0502020204030204" pitchFamily="34" charset="0"/>
              </a:rPr>
              <a:t>Project Fruit | Complete</a:t>
            </a:r>
          </a:p>
        </p:txBody>
      </p:sp>
      <p:sp>
        <p:nvSpPr>
          <p:cNvPr id="1240" name="OTLSHAPE_M_82bc970cf2514c97b92973f8e870f3e8_Date"/>
          <p:cNvSpPr txBox="1"/>
          <p:nvPr>
            <p:custDataLst>
              <p:tags r:id="rId52"/>
            </p:custDataLst>
          </p:nvPr>
        </p:nvSpPr>
        <p:spPr>
          <a:xfrm>
            <a:off x="9599821" y="2211832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8">
                <a:solidFill>
                  <a:srgbClr val="1F497E"/>
                </a:solidFill>
                <a:latin typeface="Calibri" panose="020F0502020204030204" pitchFamily="34" charset="0"/>
              </a:rPr>
              <a:t>12/2/2017</a:t>
            </a:r>
          </a:p>
        </p:txBody>
      </p:sp>
      <p:sp>
        <p:nvSpPr>
          <p:cNvPr id="1241" name="OTLSHAPE_M_82bc970cf2514c97b92973f8e870f3e8_Shape"/>
          <p:cNvSpPr/>
          <p:nvPr>
            <p:custDataLst>
              <p:tags r:id="rId53"/>
            </p:custDataLst>
          </p:nvPr>
        </p:nvSpPr>
        <p:spPr>
          <a:xfrm rot="16200000">
            <a:off x="9402971" y="2134235"/>
            <a:ext cx="165100" cy="165100"/>
          </a:xfrm>
          <a:prstGeom prst="flowChartMerge">
            <a:avLst/>
          </a:prstGeom>
          <a:solidFill>
            <a:schemeClr val="accent4"/>
          </a:solidFill>
          <a:ln w="15875" cap="flat" cmpd="sng" algn="ctr">
            <a:noFill/>
            <a:prstDash val="solid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2" name="OTLSHAPE_T_950f1d03f99d428e9bf8466e566ba958_Shape"/>
          <p:cNvSpPr/>
          <p:nvPr>
            <p:custDataLst>
              <p:tags r:id="rId54"/>
            </p:custDataLst>
          </p:nvPr>
        </p:nvSpPr>
        <p:spPr>
          <a:xfrm>
            <a:off x="1100125" y="3945255"/>
            <a:ext cx="3632200" cy="203200"/>
          </a:xfrm>
          <a:prstGeom prst="roundRect">
            <a:avLst>
              <a:gd name="adj" fmla="val 100000"/>
            </a:avLst>
          </a:prstGeom>
          <a:solidFill>
            <a:srgbClr val="0072BC"/>
          </a:solidFill>
          <a:ln w="15875" cap="flat" cmpd="sng" algn="ctr">
            <a:noFill/>
            <a:prstDash val="solid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3" name="OTLSHAPE_T_950f1d03f99d428e9bf8466e566ba958_ShapePercentage" hidden="1"/>
          <p:cNvSpPr/>
          <p:nvPr>
            <p:custDataLst>
              <p:tags r:id="rId55"/>
            </p:custDataLst>
          </p:nvPr>
        </p:nvSpPr>
        <p:spPr>
          <a:xfrm>
            <a:off x="1100125" y="3945255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4" name="OTLSHAPE_T_950f1d03f99d428e9bf8466e566ba958_Duration" hidden="1"/>
          <p:cNvSpPr txBox="1"/>
          <p:nvPr>
            <p:custDataLst>
              <p:tags r:id="rId56"/>
            </p:custDataLst>
          </p:nvPr>
        </p:nvSpPr>
        <p:spPr>
          <a:xfrm>
            <a:off x="0" y="3945255"/>
            <a:ext cx="4572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C0504D"/>
                </a:solidFill>
                <a:latin typeface="Calibri" panose="020F0502020204030204" pitchFamily="34" charset="0"/>
              </a:rPr>
              <a:t>120 days</a:t>
            </a:r>
          </a:p>
        </p:txBody>
      </p:sp>
      <p:sp>
        <p:nvSpPr>
          <p:cNvPr id="1245" name="OTLSHAPE_T_950f1d03f99d428e9bf8466e566ba958_TextPercentage" hidden="1"/>
          <p:cNvSpPr txBox="1"/>
          <p:nvPr>
            <p:custDataLst>
              <p:tags r:id="rId57"/>
            </p:custDataLst>
          </p:nvPr>
        </p:nvSpPr>
        <p:spPr>
          <a:xfrm>
            <a:off x="0" y="41002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246" name="OTLSHAPE_T_950f1d03f99d428e9bf8466e566ba958_JoinedDate" hidden="1"/>
          <p:cNvSpPr txBox="1"/>
          <p:nvPr>
            <p:custDataLst>
              <p:tags r:id="rId58"/>
            </p:custDataLst>
          </p:nvPr>
        </p:nvSpPr>
        <p:spPr>
          <a:xfrm>
            <a:off x="0" y="41002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247" name="OTLSHAPE_T_950f1d03f99d428e9bf8466e566ba958_StartDate"/>
          <p:cNvSpPr txBox="1"/>
          <p:nvPr>
            <p:custDataLst>
              <p:tags r:id="rId59"/>
            </p:custDataLst>
          </p:nvPr>
        </p:nvSpPr>
        <p:spPr>
          <a:xfrm>
            <a:off x="564862" y="3969343"/>
            <a:ext cx="495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1F497E"/>
                </a:solidFill>
                <a:latin typeface="Calibri" panose="020F0502020204030204" pitchFamily="34" charset="0"/>
              </a:rPr>
              <a:t>3/4/2017</a:t>
            </a:r>
          </a:p>
        </p:txBody>
      </p:sp>
      <p:sp>
        <p:nvSpPr>
          <p:cNvPr id="1248" name="OTLSHAPE_T_950f1d03f99d428e9bf8466e566ba958_EndDate"/>
          <p:cNvSpPr txBox="1"/>
          <p:nvPr>
            <p:custDataLst>
              <p:tags r:id="rId60"/>
            </p:custDataLst>
          </p:nvPr>
        </p:nvSpPr>
        <p:spPr>
          <a:xfrm>
            <a:off x="4773291" y="3969343"/>
            <a:ext cx="495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1F497E"/>
                </a:solidFill>
                <a:latin typeface="Calibri" panose="020F0502020204030204" pitchFamily="34" charset="0"/>
              </a:rPr>
              <a:t>7/1/2017</a:t>
            </a:r>
          </a:p>
        </p:txBody>
      </p:sp>
      <p:sp>
        <p:nvSpPr>
          <p:cNvPr id="1249" name="OTLSHAPE_T_950f1d03f99d428e9bf8466e566ba958_Title"/>
          <p:cNvSpPr txBox="1"/>
          <p:nvPr>
            <p:custDataLst>
              <p:tags r:id="rId61"/>
            </p:custDataLst>
          </p:nvPr>
        </p:nvSpPr>
        <p:spPr>
          <a:xfrm>
            <a:off x="2557994" y="3961596"/>
            <a:ext cx="7112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100" b="1" spc="-6">
                <a:solidFill>
                  <a:schemeClr val="dk1"/>
                </a:solidFill>
                <a:latin typeface="Calibri" panose="020F0502020204030204" pitchFamily="34" charset="0"/>
              </a:rPr>
              <a:t>Project DNA</a:t>
            </a:r>
          </a:p>
        </p:txBody>
      </p:sp>
      <p:sp>
        <p:nvSpPr>
          <p:cNvPr id="1250" name="OTLSHAPE_T_c95f7f4d2ccc45ceb4ac755b4f15907e_Shape"/>
          <p:cNvSpPr/>
          <p:nvPr>
            <p:custDataLst>
              <p:tags r:id="rId62"/>
            </p:custDataLst>
          </p:nvPr>
        </p:nvSpPr>
        <p:spPr>
          <a:xfrm>
            <a:off x="4692325" y="4211955"/>
            <a:ext cx="2997200" cy="203200"/>
          </a:xfrm>
          <a:prstGeom prst="roundRect">
            <a:avLst>
              <a:gd name="adj" fmla="val 100000"/>
            </a:avLst>
          </a:prstGeom>
          <a:solidFill>
            <a:schemeClr val="accent3"/>
          </a:solidFill>
          <a:ln w="15875" cap="flat" cmpd="sng" algn="ctr">
            <a:noFill/>
            <a:prstDash val="solid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1" name="OTLSHAPE_T_c95f7f4d2ccc45ceb4ac755b4f15907e_ShapePercentage" hidden="1"/>
          <p:cNvSpPr/>
          <p:nvPr>
            <p:custDataLst>
              <p:tags r:id="rId63"/>
            </p:custDataLst>
          </p:nvPr>
        </p:nvSpPr>
        <p:spPr>
          <a:xfrm>
            <a:off x="4692325" y="4211955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2" name="OTLSHAPE_T_c95f7f4d2ccc45ceb4ac755b4f15907e_Duration" hidden="1"/>
          <p:cNvSpPr txBox="1"/>
          <p:nvPr>
            <p:custDataLst>
              <p:tags r:id="rId64"/>
            </p:custDataLst>
          </p:nvPr>
        </p:nvSpPr>
        <p:spPr>
          <a:xfrm>
            <a:off x="0" y="421195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C0504D"/>
                </a:solidFill>
                <a:latin typeface="Calibri" panose="020F0502020204030204" pitchFamily="34" charset="0"/>
              </a:rPr>
              <a:t>99 days</a:t>
            </a:r>
          </a:p>
        </p:txBody>
      </p:sp>
      <p:sp>
        <p:nvSpPr>
          <p:cNvPr id="1253" name="OTLSHAPE_T_c95f7f4d2ccc45ceb4ac755b4f15907e_TextPercentage" hidden="1"/>
          <p:cNvSpPr txBox="1"/>
          <p:nvPr>
            <p:custDataLst>
              <p:tags r:id="rId65"/>
            </p:custDataLst>
          </p:nvPr>
        </p:nvSpPr>
        <p:spPr>
          <a:xfrm>
            <a:off x="0" y="43669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254" name="OTLSHAPE_T_c95f7f4d2ccc45ceb4ac755b4f15907e_JoinedDate" hidden="1"/>
          <p:cNvSpPr txBox="1"/>
          <p:nvPr>
            <p:custDataLst>
              <p:tags r:id="rId66"/>
            </p:custDataLst>
          </p:nvPr>
        </p:nvSpPr>
        <p:spPr>
          <a:xfrm>
            <a:off x="0" y="43669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255" name="OTLSHAPE_T_c95f7f4d2ccc45ceb4ac755b4f15907e_StartDate"/>
          <p:cNvSpPr txBox="1"/>
          <p:nvPr>
            <p:custDataLst>
              <p:tags r:id="rId67"/>
            </p:custDataLst>
          </p:nvPr>
        </p:nvSpPr>
        <p:spPr>
          <a:xfrm>
            <a:off x="4157063" y="4236043"/>
            <a:ext cx="495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1F497E"/>
                </a:solidFill>
                <a:latin typeface="Calibri" panose="020F0502020204030204" pitchFamily="34" charset="0"/>
              </a:rPr>
              <a:t>7/1/2017</a:t>
            </a:r>
          </a:p>
        </p:txBody>
      </p:sp>
      <p:sp>
        <p:nvSpPr>
          <p:cNvPr id="1256" name="OTLSHAPE_T_c95f7f4d2ccc45ceb4ac755b4f15907e_EndDate"/>
          <p:cNvSpPr txBox="1"/>
          <p:nvPr>
            <p:custDataLst>
              <p:tags r:id="rId68"/>
            </p:custDataLst>
          </p:nvPr>
        </p:nvSpPr>
        <p:spPr>
          <a:xfrm>
            <a:off x="7731574" y="4236043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1F497E"/>
                </a:solidFill>
                <a:latin typeface="Calibri" panose="020F0502020204030204" pitchFamily="34" charset="0"/>
              </a:rPr>
              <a:t>10/7/2017</a:t>
            </a:r>
          </a:p>
        </p:txBody>
      </p:sp>
      <p:sp>
        <p:nvSpPr>
          <p:cNvPr id="1257" name="OTLSHAPE_T_c95f7f4d2ccc45ceb4ac755b4f15907e_Title"/>
          <p:cNvSpPr txBox="1"/>
          <p:nvPr>
            <p:custDataLst>
              <p:tags r:id="rId69"/>
            </p:custDataLst>
          </p:nvPr>
        </p:nvSpPr>
        <p:spPr>
          <a:xfrm>
            <a:off x="5837934" y="4228296"/>
            <a:ext cx="6985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100" b="1" spc="-6">
                <a:solidFill>
                  <a:schemeClr val="dk1"/>
                </a:solidFill>
                <a:latin typeface="Calibri" panose="020F0502020204030204" pitchFamily="34" charset="0"/>
              </a:rPr>
              <a:t>Project RNA</a:t>
            </a:r>
          </a:p>
        </p:txBody>
      </p:sp>
      <p:sp>
        <p:nvSpPr>
          <p:cNvPr id="1258" name="OTLSHAPE_T_13539d4a557a4174bf020c5c7f27dee1_Shape"/>
          <p:cNvSpPr/>
          <p:nvPr>
            <p:custDataLst>
              <p:tags r:id="rId70"/>
            </p:custDataLst>
          </p:nvPr>
        </p:nvSpPr>
        <p:spPr>
          <a:xfrm>
            <a:off x="6594078" y="4478655"/>
            <a:ext cx="2781300" cy="203200"/>
          </a:xfrm>
          <a:prstGeom prst="roundRect">
            <a:avLst>
              <a:gd name="adj" fmla="val 100000"/>
            </a:avLst>
          </a:prstGeom>
          <a:solidFill>
            <a:schemeClr val="accent2"/>
          </a:solidFill>
          <a:ln w="15875" cap="flat" cmpd="sng" algn="ctr">
            <a:noFill/>
            <a:prstDash val="solid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9" name="OTLSHAPE_T_13539d4a557a4174bf020c5c7f27dee1_ShapePercentage" hidden="1"/>
          <p:cNvSpPr/>
          <p:nvPr>
            <p:custDataLst>
              <p:tags r:id="rId71"/>
            </p:custDataLst>
          </p:nvPr>
        </p:nvSpPr>
        <p:spPr>
          <a:xfrm>
            <a:off x="6594078" y="4478655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0" name="OTLSHAPE_T_13539d4a557a4174bf020c5c7f27dee1_Duration" hidden="1"/>
          <p:cNvSpPr txBox="1"/>
          <p:nvPr>
            <p:custDataLst>
              <p:tags r:id="rId72"/>
            </p:custDataLst>
          </p:nvPr>
        </p:nvSpPr>
        <p:spPr>
          <a:xfrm>
            <a:off x="0" y="447865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C0504D"/>
                </a:solidFill>
                <a:latin typeface="Calibri" panose="020F0502020204030204" pitchFamily="34" charset="0"/>
              </a:rPr>
              <a:t>92 days</a:t>
            </a:r>
          </a:p>
        </p:txBody>
      </p:sp>
      <p:sp>
        <p:nvSpPr>
          <p:cNvPr id="1261" name="OTLSHAPE_T_13539d4a557a4174bf020c5c7f27dee1_TextPercentage" hidden="1"/>
          <p:cNvSpPr txBox="1"/>
          <p:nvPr>
            <p:custDataLst>
              <p:tags r:id="rId73"/>
            </p:custDataLst>
          </p:nvPr>
        </p:nvSpPr>
        <p:spPr>
          <a:xfrm>
            <a:off x="0" y="46336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262" name="OTLSHAPE_T_13539d4a557a4174bf020c5c7f27dee1_JoinedDate" hidden="1"/>
          <p:cNvSpPr txBox="1"/>
          <p:nvPr>
            <p:custDataLst>
              <p:tags r:id="rId74"/>
            </p:custDataLst>
          </p:nvPr>
        </p:nvSpPr>
        <p:spPr>
          <a:xfrm>
            <a:off x="0" y="46336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263" name="OTLSHAPE_T_13539d4a557a4174bf020c5c7f27dee1_StartDate"/>
          <p:cNvSpPr txBox="1"/>
          <p:nvPr>
            <p:custDataLst>
              <p:tags r:id="rId75"/>
            </p:custDataLst>
          </p:nvPr>
        </p:nvSpPr>
        <p:spPr>
          <a:xfrm>
            <a:off x="6058816" y="4502743"/>
            <a:ext cx="495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1F497E"/>
                </a:solidFill>
                <a:latin typeface="Calibri" panose="020F0502020204030204" pitchFamily="34" charset="0"/>
              </a:rPr>
              <a:t>9/2/2017</a:t>
            </a:r>
          </a:p>
        </p:txBody>
      </p:sp>
      <p:sp>
        <p:nvSpPr>
          <p:cNvPr id="1264" name="OTLSHAPE_T_13539d4a557a4174bf020c5c7f27dee1_EndDate"/>
          <p:cNvSpPr txBox="1"/>
          <p:nvPr>
            <p:custDataLst>
              <p:tags r:id="rId76"/>
            </p:custDataLst>
          </p:nvPr>
        </p:nvSpPr>
        <p:spPr>
          <a:xfrm>
            <a:off x="9422021" y="4502743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1F497E"/>
                </a:solidFill>
                <a:latin typeface="Calibri" panose="020F0502020204030204" pitchFamily="34" charset="0"/>
              </a:rPr>
              <a:t>12/2/2017</a:t>
            </a:r>
          </a:p>
        </p:txBody>
      </p:sp>
      <p:sp>
        <p:nvSpPr>
          <p:cNvPr id="1265" name="OTLSHAPE_T_13539d4a557a4174bf020c5c7f27dee1_Title"/>
          <p:cNvSpPr txBox="1"/>
          <p:nvPr>
            <p:custDataLst>
              <p:tags r:id="rId77"/>
            </p:custDataLst>
          </p:nvPr>
        </p:nvSpPr>
        <p:spPr>
          <a:xfrm>
            <a:off x="7625970" y="4494996"/>
            <a:ext cx="7239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100" b="1" spc="-6">
                <a:solidFill>
                  <a:schemeClr val="dk1"/>
                </a:solidFill>
                <a:latin typeface="Calibri" panose="020F0502020204030204" pitchFamily="34" charset="0"/>
              </a:rPr>
              <a:t>Project Fruit</a:t>
            </a:r>
          </a:p>
        </p:txBody>
      </p:sp>
      <p:sp>
        <p:nvSpPr>
          <p:cNvPr id="1266" name="OTLSHAPE_T_8b6266f842fa40d4ac8c194a969fb1b4_Shape"/>
          <p:cNvSpPr/>
          <p:nvPr>
            <p:custDataLst>
              <p:tags r:id="rId78"/>
            </p:custDataLst>
          </p:nvPr>
        </p:nvSpPr>
        <p:spPr>
          <a:xfrm>
            <a:off x="3847102" y="4745355"/>
            <a:ext cx="4686300" cy="203200"/>
          </a:xfrm>
          <a:prstGeom prst="roundRect">
            <a:avLst>
              <a:gd name="adj" fmla="val 100000"/>
            </a:avLst>
          </a:prstGeom>
          <a:solidFill>
            <a:schemeClr val="accent6"/>
          </a:solidFill>
          <a:ln w="15875" cap="flat" cmpd="sng" algn="ctr">
            <a:noFill/>
            <a:prstDash val="solid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7" name="OTLSHAPE_T_8b6266f842fa40d4ac8c194a969fb1b4_ShapePercentage" hidden="1"/>
          <p:cNvSpPr/>
          <p:nvPr>
            <p:custDataLst>
              <p:tags r:id="rId79"/>
            </p:custDataLst>
          </p:nvPr>
        </p:nvSpPr>
        <p:spPr>
          <a:xfrm>
            <a:off x="3847102" y="4745355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8" name="OTLSHAPE_T_8b6266f842fa40d4ac8c194a969fb1b4_Duration" hidden="1"/>
          <p:cNvSpPr txBox="1"/>
          <p:nvPr>
            <p:custDataLst>
              <p:tags r:id="rId80"/>
            </p:custDataLst>
          </p:nvPr>
        </p:nvSpPr>
        <p:spPr>
          <a:xfrm>
            <a:off x="0" y="4745355"/>
            <a:ext cx="4572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C0504D"/>
                </a:solidFill>
                <a:latin typeface="Calibri" panose="020F0502020204030204" pitchFamily="34" charset="0"/>
              </a:rPr>
              <a:t>155 days</a:t>
            </a:r>
          </a:p>
        </p:txBody>
      </p:sp>
      <p:sp>
        <p:nvSpPr>
          <p:cNvPr id="1269" name="OTLSHAPE_T_8b6266f842fa40d4ac8c194a969fb1b4_TextPercentage" hidden="1"/>
          <p:cNvSpPr txBox="1"/>
          <p:nvPr>
            <p:custDataLst>
              <p:tags r:id="rId81"/>
            </p:custDataLst>
          </p:nvPr>
        </p:nvSpPr>
        <p:spPr>
          <a:xfrm>
            <a:off x="0" y="49003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270" name="OTLSHAPE_T_8b6266f842fa40d4ac8c194a969fb1b4_JoinedDate" hidden="1"/>
          <p:cNvSpPr txBox="1"/>
          <p:nvPr>
            <p:custDataLst>
              <p:tags r:id="rId82"/>
            </p:custDataLst>
          </p:nvPr>
        </p:nvSpPr>
        <p:spPr>
          <a:xfrm>
            <a:off x="0" y="49003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271" name="OTLSHAPE_T_8b6266f842fa40d4ac8c194a969fb1b4_StartDate"/>
          <p:cNvSpPr txBox="1"/>
          <p:nvPr>
            <p:custDataLst>
              <p:tags r:id="rId83"/>
            </p:custDataLst>
          </p:nvPr>
        </p:nvSpPr>
        <p:spPr>
          <a:xfrm>
            <a:off x="3311839" y="4769443"/>
            <a:ext cx="495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1F497E"/>
                </a:solidFill>
                <a:latin typeface="Calibri" panose="020F0502020204030204" pitchFamily="34" charset="0"/>
              </a:rPr>
              <a:t>6/3/2017</a:t>
            </a:r>
          </a:p>
        </p:txBody>
      </p:sp>
      <p:sp>
        <p:nvSpPr>
          <p:cNvPr id="1272" name="OTLSHAPE_T_8b6266f842fa40d4ac8c194a969fb1b4_EndDate"/>
          <p:cNvSpPr txBox="1"/>
          <p:nvPr>
            <p:custDataLst>
              <p:tags r:id="rId84"/>
            </p:custDataLst>
          </p:nvPr>
        </p:nvSpPr>
        <p:spPr>
          <a:xfrm>
            <a:off x="8576797" y="4769443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1F497E"/>
                </a:solidFill>
                <a:latin typeface="Calibri" panose="020F0502020204030204" pitchFamily="34" charset="0"/>
              </a:rPr>
              <a:t>11/4/2017</a:t>
            </a:r>
          </a:p>
        </p:txBody>
      </p:sp>
      <p:sp>
        <p:nvSpPr>
          <p:cNvPr id="1273" name="OTLSHAPE_T_8b6266f842fa40d4ac8c194a969fb1b4_Title"/>
          <p:cNvSpPr txBox="1"/>
          <p:nvPr>
            <p:custDataLst>
              <p:tags r:id="rId85"/>
            </p:custDataLst>
          </p:nvPr>
        </p:nvSpPr>
        <p:spPr>
          <a:xfrm>
            <a:off x="5752527" y="4761696"/>
            <a:ext cx="8763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100" b="1" spc="-6">
                <a:solidFill>
                  <a:schemeClr val="dk1"/>
                </a:solidFill>
                <a:latin typeface="Calibri" panose="020F0502020204030204" pitchFamily="34" charset="0"/>
              </a:rPr>
              <a:t>Project Bluejay</a:t>
            </a:r>
          </a:p>
        </p:txBody>
      </p:sp>
      <p:sp>
        <p:nvSpPr>
          <p:cNvPr id="8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938836" cy="309201"/>
          </a:xfrm>
        </p:spPr>
        <p:txBody>
          <a:bodyPr/>
          <a:lstStyle/>
          <a:p>
            <a:r>
              <a:rPr lang="en-US" dirty="0">
                <a:latin typeface="+mj-lt"/>
              </a:rPr>
              <a:t>© 2017 GENEMOD</a:t>
            </a:r>
            <a:r>
              <a:rPr lang="en-US" baseline="30000" dirty="0">
                <a:latin typeface="+mj-lt"/>
                <a:cs typeface="Calibri Light" panose="020F0302020204030204" pitchFamily="34" charset="0"/>
              </a:rPr>
              <a:t>TM</a:t>
            </a:r>
            <a:r>
              <a:rPr lang="en-US" dirty="0">
                <a:latin typeface="+mj-lt"/>
              </a:rPr>
              <a:t>. All rights reserved.</a:t>
            </a:r>
          </a:p>
        </p:txBody>
      </p:sp>
      <p:sp>
        <p:nvSpPr>
          <p:cNvPr id="448" name="Action Button: Blank 447">
            <a:hlinkClick r:id="rId87" action="ppaction://hlinksldjump" highlightClick="1"/>
          </p:cNvPr>
          <p:cNvSpPr/>
          <p:nvPr/>
        </p:nvSpPr>
        <p:spPr>
          <a:xfrm>
            <a:off x="1190957" y="3992583"/>
            <a:ext cx="3461406" cy="13178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0" name="Title 1"/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2017-2018</a:t>
            </a:r>
          </a:p>
        </p:txBody>
      </p:sp>
      <p:sp>
        <p:nvSpPr>
          <p:cNvPr id="1361" name="Action Button: Blank 1360">
            <a:hlinkClick r:id="rId88" action="ppaction://hlinksldjump" highlightClick="1"/>
          </p:cNvPr>
          <p:cNvSpPr/>
          <p:nvPr/>
        </p:nvSpPr>
        <p:spPr>
          <a:xfrm>
            <a:off x="3918888" y="4769442"/>
            <a:ext cx="4549286" cy="13788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2" name="Action Button: Blank 1361">
            <a:hlinkClick r:id="rId89" action="ppaction://hlinksldjump" highlightClick="1"/>
          </p:cNvPr>
          <p:cNvSpPr/>
          <p:nvPr/>
        </p:nvSpPr>
        <p:spPr>
          <a:xfrm>
            <a:off x="4773291" y="4255154"/>
            <a:ext cx="2852679" cy="13591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3" name="Action Button: Blank 1362">
            <a:hlinkClick r:id="rId90" action="ppaction://hlinksldjump" highlightClick="1"/>
          </p:cNvPr>
          <p:cNvSpPr/>
          <p:nvPr/>
        </p:nvSpPr>
        <p:spPr>
          <a:xfrm>
            <a:off x="6632843" y="4505440"/>
            <a:ext cx="2673532" cy="15232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571624" y="5510213"/>
            <a:ext cx="630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* All projects begin or end on the first Saturday of any month</a:t>
            </a:r>
          </a:p>
          <a:p>
            <a:r>
              <a:rPr lang="en-US" sz="800" dirty="0"/>
              <a:t>** All intellectual property (IP) owned by GENEMOD</a:t>
            </a:r>
            <a:r>
              <a:rPr lang="en-US" sz="800" baseline="30000" dirty="0">
                <a:cs typeface="Calibri Light" panose="020F0302020204030204" pitchFamily="34" charset="0"/>
              </a:rPr>
              <a:t>TM</a:t>
            </a:r>
            <a:r>
              <a:rPr lang="en-US" sz="800" dirty="0"/>
              <a:t> is internally restricted until Launch day</a:t>
            </a:r>
          </a:p>
          <a:p>
            <a:endParaRPr lang="en-US" sz="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9728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OTLSHAPE_TB_00000000000000000000000000000000_LeftEndCaps"/>
          <p:cNvSpPr txBox="1"/>
          <p:nvPr>
            <p:custDataLst>
              <p:tags r:id="rId2"/>
            </p:custDataLst>
          </p:nvPr>
        </p:nvSpPr>
        <p:spPr>
          <a:xfrm>
            <a:off x="254000" y="3098969"/>
            <a:ext cx="451662" cy="27906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b="1" spc="-38">
                <a:solidFill>
                  <a:srgbClr val="C0504D"/>
                </a:solidFill>
                <a:latin typeface="Calibri" panose="020F0502020204030204" pitchFamily="34" charset="0"/>
              </a:rPr>
              <a:t>2018</a:t>
            </a:r>
          </a:p>
        </p:txBody>
      </p:sp>
      <p:sp>
        <p:nvSpPr>
          <p:cNvPr id="1430" name="OTLSHAPE_TB_00000000000000000000000000000000_RightEndCaps"/>
          <p:cNvSpPr txBox="1"/>
          <p:nvPr>
            <p:custDataLst>
              <p:tags r:id="rId3"/>
            </p:custDataLst>
          </p:nvPr>
        </p:nvSpPr>
        <p:spPr>
          <a:xfrm>
            <a:off x="11474534" y="3098969"/>
            <a:ext cx="451662" cy="27906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b="1" spc="-38" dirty="0">
                <a:solidFill>
                  <a:srgbClr val="C0504D"/>
                </a:solidFill>
                <a:latin typeface="Calibri" panose="020F0502020204030204" pitchFamily="34" charset="0"/>
              </a:rPr>
              <a:t>2019</a:t>
            </a:r>
          </a:p>
        </p:txBody>
      </p:sp>
      <p:sp>
        <p:nvSpPr>
          <p:cNvPr id="1431" name="OTLSHAPE_TB_00000000000000000000000000000000_ScaleContainer"/>
          <p:cNvSpPr/>
          <p:nvPr>
            <p:custDataLst>
              <p:tags r:id="rId4"/>
            </p:custDataLst>
          </p:nvPr>
        </p:nvSpPr>
        <p:spPr>
          <a:xfrm>
            <a:off x="844465" y="3048000"/>
            <a:ext cx="10515600" cy="381000"/>
          </a:xfrm>
          <a:prstGeom prst="roundRect">
            <a:avLst>
              <a:gd name="adj" fmla="val 100000"/>
            </a:avLst>
          </a:prstGeom>
          <a:solidFill>
            <a:srgbClr val="44546A"/>
          </a:solidFill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2" name="OTLSHAPE_TB_00000000000000000000000000000000_ElapsedTime" hidden="1"/>
          <p:cNvSpPr/>
          <p:nvPr>
            <p:custDataLst>
              <p:tags r:id="rId5"/>
            </p:custDataLst>
          </p:nvPr>
        </p:nvSpPr>
        <p:spPr>
          <a:xfrm>
            <a:off x="0" y="0"/>
            <a:ext cx="0" cy="0"/>
          </a:xfrm>
          <a:prstGeom prst="roundRect">
            <a:avLst>
              <a:gd name="adj" fmla="val 100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3" name="OTLSHAPE_TB_00000000000000000000000000000000_TodayMarkerShape" hidden="1"/>
          <p:cNvSpPr/>
          <p:nvPr>
            <p:custDataLst>
              <p:tags r:id="rId6"/>
            </p:custDataLst>
          </p:nvPr>
        </p:nvSpPr>
        <p:spPr>
          <a:xfrm>
            <a:off x="955137" y="3429000"/>
            <a:ext cx="108857" cy="127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4" name="OTLSHAPE_TB_00000000000000000000000000000000_TodayMarkerText" hidden="1"/>
          <p:cNvSpPr txBox="1"/>
          <p:nvPr>
            <p:custDataLst>
              <p:tags r:id="rId7"/>
            </p:custDataLst>
          </p:nvPr>
        </p:nvSpPr>
        <p:spPr>
          <a:xfrm>
            <a:off x="1009565" y="3556000"/>
            <a:ext cx="363369" cy="18466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sz="1200">
                <a:solidFill>
                  <a:schemeClr val="dk1"/>
                </a:solidFill>
                <a:latin typeface="Calibri" panose="020F0502020204030204" pitchFamily="34" charset="0"/>
              </a:rPr>
              <a:t>Today</a:t>
            </a:r>
          </a:p>
        </p:txBody>
      </p:sp>
      <p:sp>
        <p:nvSpPr>
          <p:cNvPr id="1435" name="OTLSHAPE_TB_00000000000000000000000000000000_TimescaleInterval1"/>
          <p:cNvSpPr txBox="1"/>
          <p:nvPr>
            <p:custDataLst>
              <p:tags r:id="rId8"/>
            </p:custDataLst>
          </p:nvPr>
        </p:nvSpPr>
        <p:spPr>
          <a:xfrm>
            <a:off x="1073065" y="3145473"/>
            <a:ext cx="20320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0">
                <a:solidFill>
                  <a:schemeClr val="lt1"/>
                </a:solidFill>
                <a:latin typeface="Calibri" panose="020F0502020204030204" pitchFamily="34" charset="0"/>
              </a:rPr>
              <a:t>Jan</a:t>
            </a:r>
          </a:p>
        </p:txBody>
      </p:sp>
      <p:cxnSp>
        <p:nvCxnSpPr>
          <p:cNvPr id="1436" name="OTLSHAPE_TB_00000000000000000000000000000000_Separator1"/>
          <p:cNvCxnSpPr/>
          <p:nvPr>
            <p:custDataLst>
              <p:tags r:id="rId9"/>
            </p:custDataLst>
          </p:nvPr>
        </p:nvCxnSpPr>
        <p:spPr>
          <a:xfrm>
            <a:off x="1873562" y="3111500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7" name="OTLSHAPE_TB_00000000000000000000000000000000_TimescaleInterval2"/>
          <p:cNvSpPr txBox="1"/>
          <p:nvPr>
            <p:custDataLst>
              <p:tags r:id="rId10"/>
            </p:custDataLst>
          </p:nvPr>
        </p:nvSpPr>
        <p:spPr>
          <a:xfrm>
            <a:off x="1937063" y="3145473"/>
            <a:ext cx="219227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18">
                <a:solidFill>
                  <a:schemeClr val="lt1"/>
                </a:solidFill>
                <a:latin typeface="Calibri" panose="020F0502020204030204" pitchFamily="34" charset="0"/>
              </a:rPr>
              <a:t>Feb</a:t>
            </a:r>
          </a:p>
        </p:txBody>
      </p:sp>
      <p:cxnSp>
        <p:nvCxnSpPr>
          <p:cNvPr id="1438" name="OTLSHAPE_TB_00000000000000000000000000000000_Separator2"/>
          <p:cNvCxnSpPr/>
          <p:nvPr>
            <p:custDataLst>
              <p:tags r:id="rId11"/>
            </p:custDataLst>
          </p:nvPr>
        </p:nvCxnSpPr>
        <p:spPr>
          <a:xfrm>
            <a:off x="2653947" y="3111500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9" name="OTLSHAPE_TB_00000000000000000000000000000000_TimescaleInterval3"/>
          <p:cNvSpPr txBox="1"/>
          <p:nvPr>
            <p:custDataLst>
              <p:tags r:id="rId12"/>
            </p:custDataLst>
          </p:nvPr>
        </p:nvSpPr>
        <p:spPr>
          <a:xfrm>
            <a:off x="2717447" y="3145473"/>
            <a:ext cx="255776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18">
                <a:solidFill>
                  <a:schemeClr val="lt1"/>
                </a:solidFill>
                <a:latin typeface="Calibri" panose="020F0502020204030204" pitchFamily="34" charset="0"/>
              </a:rPr>
              <a:t>Mar</a:t>
            </a:r>
          </a:p>
        </p:txBody>
      </p:sp>
      <p:cxnSp>
        <p:nvCxnSpPr>
          <p:cNvPr id="1440" name="OTLSHAPE_TB_00000000000000000000000000000000_Separator3"/>
          <p:cNvCxnSpPr/>
          <p:nvPr>
            <p:custDataLst>
              <p:tags r:id="rId13"/>
            </p:custDataLst>
          </p:nvPr>
        </p:nvCxnSpPr>
        <p:spPr>
          <a:xfrm>
            <a:off x="3517944" y="3111500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1" name="OTLSHAPE_TB_00000000000000000000000000000000_TimescaleInterval4"/>
          <p:cNvSpPr txBox="1"/>
          <p:nvPr>
            <p:custDataLst>
              <p:tags r:id="rId14"/>
            </p:custDataLst>
          </p:nvPr>
        </p:nvSpPr>
        <p:spPr>
          <a:xfrm>
            <a:off x="3581444" y="3145473"/>
            <a:ext cx="21974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18">
                <a:solidFill>
                  <a:schemeClr val="lt1"/>
                </a:solidFill>
                <a:latin typeface="Calibri" panose="020F0502020204030204" pitchFamily="34" charset="0"/>
              </a:rPr>
              <a:t>Apr</a:t>
            </a:r>
          </a:p>
        </p:txBody>
      </p:sp>
      <p:cxnSp>
        <p:nvCxnSpPr>
          <p:cNvPr id="1442" name="OTLSHAPE_TB_00000000000000000000000000000000_Separator4"/>
          <p:cNvCxnSpPr/>
          <p:nvPr>
            <p:custDataLst>
              <p:tags r:id="rId15"/>
            </p:custDataLst>
          </p:nvPr>
        </p:nvCxnSpPr>
        <p:spPr>
          <a:xfrm>
            <a:off x="4354070" y="3111500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3" name="OTLSHAPE_TB_00000000000000000000000000000000_TimescaleInterval5"/>
          <p:cNvSpPr txBox="1"/>
          <p:nvPr>
            <p:custDataLst>
              <p:tags r:id="rId16"/>
            </p:custDataLst>
          </p:nvPr>
        </p:nvSpPr>
        <p:spPr>
          <a:xfrm>
            <a:off x="4417570" y="3145473"/>
            <a:ext cx="26815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18">
                <a:solidFill>
                  <a:schemeClr val="lt1"/>
                </a:solidFill>
                <a:latin typeface="Calibri" panose="020F0502020204030204" pitchFamily="34" charset="0"/>
              </a:rPr>
              <a:t>May</a:t>
            </a:r>
          </a:p>
        </p:txBody>
      </p:sp>
      <p:cxnSp>
        <p:nvCxnSpPr>
          <p:cNvPr id="1444" name="OTLSHAPE_TB_00000000000000000000000000000000_Separator5"/>
          <p:cNvCxnSpPr/>
          <p:nvPr>
            <p:custDataLst>
              <p:tags r:id="rId17"/>
            </p:custDataLst>
          </p:nvPr>
        </p:nvCxnSpPr>
        <p:spPr>
          <a:xfrm>
            <a:off x="5218067" y="3111500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5" name="OTLSHAPE_TB_00000000000000000000000000000000_TimescaleInterval6"/>
          <p:cNvSpPr txBox="1"/>
          <p:nvPr>
            <p:custDataLst>
              <p:tags r:id="rId18"/>
            </p:custDataLst>
          </p:nvPr>
        </p:nvSpPr>
        <p:spPr>
          <a:xfrm>
            <a:off x="5281568" y="3145473"/>
            <a:ext cx="206916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18">
                <a:solidFill>
                  <a:schemeClr val="lt1"/>
                </a:solidFill>
                <a:latin typeface="Calibri" panose="020F0502020204030204" pitchFamily="34" charset="0"/>
              </a:rPr>
              <a:t>Jun</a:t>
            </a:r>
          </a:p>
        </p:txBody>
      </p:sp>
      <p:cxnSp>
        <p:nvCxnSpPr>
          <p:cNvPr id="1446" name="OTLSHAPE_TB_00000000000000000000000000000000_Separator6"/>
          <p:cNvCxnSpPr/>
          <p:nvPr>
            <p:custDataLst>
              <p:tags r:id="rId19"/>
            </p:custDataLst>
          </p:nvPr>
        </p:nvCxnSpPr>
        <p:spPr>
          <a:xfrm>
            <a:off x="6054194" y="3111500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7" name="OTLSHAPE_TB_00000000000000000000000000000000_TimescaleInterval7"/>
          <p:cNvSpPr txBox="1"/>
          <p:nvPr>
            <p:custDataLst>
              <p:tags r:id="rId20"/>
            </p:custDataLst>
          </p:nvPr>
        </p:nvSpPr>
        <p:spPr>
          <a:xfrm>
            <a:off x="6117694" y="3145473"/>
            <a:ext cx="158185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0">
                <a:solidFill>
                  <a:schemeClr val="lt1"/>
                </a:solidFill>
                <a:latin typeface="Calibri" panose="020F0502020204030204" pitchFamily="34" charset="0"/>
              </a:rPr>
              <a:t>Jul</a:t>
            </a:r>
          </a:p>
        </p:txBody>
      </p:sp>
      <p:cxnSp>
        <p:nvCxnSpPr>
          <p:cNvPr id="1448" name="OTLSHAPE_TB_00000000000000000000000000000000_Separator7"/>
          <p:cNvCxnSpPr/>
          <p:nvPr>
            <p:custDataLst>
              <p:tags r:id="rId21"/>
            </p:custDataLst>
          </p:nvPr>
        </p:nvCxnSpPr>
        <p:spPr>
          <a:xfrm>
            <a:off x="6918191" y="3111500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9" name="OTLSHAPE_TB_00000000000000000000000000000000_TimescaleInterval8"/>
          <p:cNvSpPr txBox="1"/>
          <p:nvPr>
            <p:custDataLst>
              <p:tags r:id="rId22"/>
            </p:custDataLst>
          </p:nvPr>
        </p:nvSpPr>
        <p:spPr>
          <a:xfrm>
            <a:off x="6981691" y="3145473"/>
            <a:ext cx="24130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0">
                <a:solidFill>
                  <a:schemeClr val="lt1"/>
                </a:solidFill>
                <a:latin typeface="Calibri" panose="020F0502020204030204" pitchFamily="34" charset="0"/>
              </a:rPr>
              <a:t>Aug</a:t>
            </a:r>
          </a:p>
        </p:txBody>
      </p:sp>
      <p:cxnSp>
        <p:nvCxnSpPr>
          <p:cNvPr id="1450" name="OTLSHAPE_TB_00000000000000000000000000000000_Separator8"/>
          <p:cNvCxnSpPr/>
          <p:nvPr>
            <p:custDataLst>
              <p:tags r:id="rId23"/>
            </p:custDataLst>
          </p:nvPr>
        </p:nvCxnSpPr>
        <p:spPr>
          <a:xfrm>
            <a:off x="7782188" y="3111500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1" name="OTLSHAPE_TB_00000000000000000000000000000000_TimescaleInterval9"/>
          <p:cNvSpPr txBox="1"/>
          <p:nvPr>
            <p:custDataLst>
              <p:tags r:id="rId24"/>
            </p:custDataLst>
          </p:nvPr>
        </p:nvSpPr>
        <p:spPr>
          <a:xfrm>
            <a:off x="7845688" y="3145473"/>
            <a:ext cx="22860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18">
                <a:solidFill>
                  <a:schemeClr val="lt1"/>
                </a:solidFill>
                <a:latin typeface="Calibri" panose="020F0502020204030204" pitchFamily="34" charset="0"/>
              </a:rPr>
              <a:t>Sep</a:t>
            </a:r>
          </a:p>
        </p:txBody>
      </p:sp>
      <p:cxnSp>
        <p:nvCxnSpPr>
          <p:cNvPr id="1452" name="OTLSHAPE_TB_00000000000000000000000000000000_Separator9"/>
          <p:cNvCxnSpPr/>
          <p:nvPr>
            <p:custDataLst>
              <p:tags r:id="rId25"/>
            </p:custDataLst>
          </p:nvPr>
        </p:nvCxnSpPr>
        <p:spPr>
          <a:xfrm>
            <a:off x="8618314" y="3111500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3" name="OTLSHAPE_TB_00000000000000000000000000000000_TimescaleInterval10"/>
          <p:cNvSpPr txBox="1"/>
          <p:nvPr>
            <p:custDataLst>
              <p:tags r:id="rId26"/>
            </p:custDataLst>
          </p:nvPr>
        </p:nvSpPr>
        <p:spPr>
          <a:xfrm>
            <a:off x="8681814" y="3145473"/>
            <a:ext cx="211148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2">
                <a:solidFill>
                  <a:schemeClr val="lt1"/>
                </a:solidFill>
                <a:latin typeface="Calibri" panose="020F0502020204030204" pitchFamily="34" charset="0"/>
              </a:rPr>
              <a:t>Oct</a:t>
            </a:r>
          </a:p>
        </p:txBody>
      </p:sp>
      <p:cxnSp>
        <p:nvCxnSpPr>
          <p:cNvPr id="1454" name="OTLSHAPE_TB_00000000000000000000000000000000_Separator10"/>
          <p:cNvCxnSpPr/>
          <p:nvPr>
            <p:custDataLst>
              <p:tags r:id="rId27"/>
            </p:custDataLst>
          </p:nvPr>
        </p:nvCxnSpPr>
        <p:spPr>
          <a:xfrm>
            <a:off x="9482311" y="3111500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5" name="OTLSHAPE_TB_00000000000000000000000000000000_TimescaleInterval11"/>
          <p:cNvSpPr txBox="1"/>
          <p:nvPr>
            <p:custDataLst>
              <p:tags r:id="rId28"/>
            </p:custDataLst>
          </p:nvPr>
        </p:nvSpPr>
        <p:spPr>
          <a:xfrm>
            <a:off x="9545812" y="3145473"/>
            <a:ext cx="243978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0">
                <a:solidFill>
                  <a:schemeClr val="lt1"/>
                </a:solidFill>
                <a:latin typeface="Calibri" panose="020F0502020204030204" pitchFamily="34" charset="0"/>
              </a:rPr>
              <a:t>Nov</a:t>
            </a:r>
          </a:p>
        </p:txBody>
      </p:sp>
      <p:cxnSp>
        <p:nvCxnSpPr>
          <p:cNvPr id="1456" name="OTLSHAPE_TB_00000000000000000000000000000000_Separator11"/>
          <p:cNvCxnSpPr/>
          <p:nvPr>
            <p:custDataLst>
              <p:tags r:id="rId29"/>
            </p:custDataLst>
          </p:nvPr>
        </p:nvCxnSpPr>
        <p:spPr>
          <a:xfrm>
            <a:off x="10318438" y="3111500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7" name="OTLSHAPE_TB_00000000000000000000000000000000_TimescaleInterval12"/>
          <p:cNvSpPr txBox="1"/>
          <p:nvPr>
            <p:custDataLst>
              <p:tags r:id="rId30"/>
            </p:custDataLst>
          </p:nvPr>
        </p:nvSpPr>
        <p:spPr>
          <a:xfrm>
            <a:off x="10381938" y="3145473"/>
            <a:ext cx="231858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2">
                <a:solidFill>
                  <a:schemeClr val="lt1"/>
                </a:solidFill>
                <a:latin typeface="Calibri" panose="020F0502020204030204" pitchFamily="34" charset="0"/>
              </a:rPr>
              <a:t>Dec</a:t>
            </a:r>
          </a:p>
        </p:txBody>
      </p:sp>
      <p:sp>
        <p:nvSpPr>
          <p:cNvPr id="1458" name="OTLSHAPE_T_950f1d03f99d428e9bf8466e566ba958_Shape"/>
          <p:cNvSpPr/>
          <p:nvPr>
            <p:custDataLst>
              <p:tags r:id="rId31"/>
            </p:custDataLst>
          </p:nvPr>
        </p:nvSpPr>
        <p:spPr>
          <a:xfrm>
            <a:off x="1148920" y="3632200"/>
            <a:ext cx="1600200" cy="203200"/>
          </a:xfrm>
          <a:prstGeom prst="roundRect">
            <a:avLst>
              <a:gd name="adj" fmla="val 100000"/>
            </a:avLst>
          </a:prstGeom>
          <a:solidFill>
            <a:srgbClr val="0072BC"/>
          </a:solidFill>
          <a:ln w="15875" cap="flat" cmpd="sng" algn="ctr">
            <a:noFill/>
            <a:prstDash val="solid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9" name="OTLSHAPE_T_950f1d03f99d428e9bf8466e566ba958_ShapePercentage" hidden="1"/>
          <p:cNvSpPr/>
          <p:nvPr>
            <p:custDataLst>
              <p:tags r:id="rId32"/>
            </p:custDataLst>
          </p:nvPr>
        </p:nvSpPr>
        <p:spPr>
          <a:xfrm>
            <a:off x="1148920" y="3632200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0" name="OTLSHAPE_T_950f1d03f99d428e9bf8466e566ba958_Duration" hidden="1"/>
          <p:cNvSpPr txBox="1"/>
          <p:nvPr>
            <p:custDataLst>
              <p:tags r:id="rId33"/>
            </p:custDataLst>
          </p:nvPr>
        </p:nvSpPr>
        <p:spPr>
          <a:xfrm>
            <a:off x="0" y="3632200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C0504D"/>
                </a:solidFill>
                <a:latin typeface="Calibri" panose="020F0502020204030204" pitchFamily="34" charset="0"/>
              </a:rPr>
              <a:t>57 days</a:t>
            </a:r>
          </a:p>
        </p:txBody>
      </p:sp>
      <p:sp>
        <p:nvSpPr>
          <p:cNvPr id="1461" name="OTLSHAPE_T_950f1d03f99d428e9bf8466e566ba958_TextPercentage" hidden="1"/>
          <p:cNvSpPr txBox="1"/>
          <p:nvPr>
            <p:custDataLst>
              <p:tags r:id="rId34"/>
            </p:custDataLst>
          </p:nvPr>
        </p:nvSpPr>
        <p:spPr>
          <a:xfrm>
            <a:off x="0" y="3787225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462" name="OTLSHAPE_T_950f1d03f99d428e9bf8466e566ba958_JoinedDate" hidden="1"/>
          <p:cNvSpPr txBox="1"/>
          <p:nvPr>
            <p:custDataLst>
              <p:tags r:id="rId35"/>
            </p:custDataLst>
          </p:nvPr>
        </p:nvSpPr>
        <p:spPr>
          <a:xfrm>
            <a:off x="0" y="3787225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463" name="OTLSHAPE_T_950f1d03f99d428e9bf8466e566ba958_StartDate"/>
          <p:cNvSpPr txBox="1"/>
          <p:nvPr>
            <p:custDataLst>
              <p:tags r:id="rId36"/>
            </p:custDataLst>
          </p:nvPr>
        </p:nvSpPr>
        <p:spPr>
          <a:xfrm>
            <a:off x="613657" y="3656288"/>
            <a:ext cx="495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1F497E"/>
                </a:solidFill>
                <a:latin typeface="Calibri" panose="020F0502020204030204" pitchFamily="34" charset="0"/>
              </a:rPr>
              <a:t>1/6/2018</a:t>
            </a:r>
          </a:p>
        </p:txBody>
      </p:sp>
      <p:sp>
        <p:nvSpPr>
          <p:cNvPr id="1464" name="OTLSHAPE_T_950f1d03f99d428e9bf8466e566ba958_EndDate"/>
          <p:cNvSpPr txBox="1"/>
          <p:nvPr>
            <p:custDataLst>
              <p:tags r:id="rId37"/>
            </p:custDataLst>
          </p:nvPr>
        </p:nvSpPr>
        <p:spPr>
          <a:xfrm>
            <a:off x="2788340" y="3656288"/>
            <a:ext cx="495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1F497E"/>
                </a:solidFill>
                <a:latin typeface="Calibri" panose="020F0502020204030204" pitchFamily="34" charset="0"/>
              </a:rPr>
              <a:t>3/3/2018</a:t>
            </a:r>
          </a:p>
        </p:txBody>
      </p:sp>
      <p:sp>
        <p:nvSpPr>
          <p:cNvPr id="1465" name="OTLSHAPE_T_950f1d03f99d428e9bf8466e566ba958_Title"/>
          <p:cNvSpPr txBox="1"/>
          <p:nvPr>
            <p:custDataLst>
              <p:tags r:id="rId38"/>
            </p:custDataLst>
          </p:nvPr>
        </p:nvSpPr>
        <p:spPr>
          <a:xfrm>
            <a:off x="1342372" y="3648540"/>
            <a:ext cx="12065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100" b="1" spc="-4">
                <a:solidFill>
                  <a:schemeClr val="dk1"/>
                </a:solidFill>
                <a:latin typeface="Calibri" panose="020F0502020204030204" pitchFamily="34" charset="0"/>
              </a:rPr>
              <a:t>Project Q1-2018 TBD</a:t>
            </a:r>
          </a:p>
        </p:txBody>
      </p:sp>
      <p:sp>
        <p:nvSpPr>
          <p:cNvPr id="1466" name="OTLSHAPE_T_c95f7f4d2ccc45ceb4ac755b4f15907e_Shape"/>
          <p:cNvSpPr/>
          <p:nvPr>
            <p:custDataLst>
              <p:tags r:id="rId39"/>
            </p:custDataLst>
          </p:nvPr>
        </p:nvSpPr>
        <p:spPr>
          <a:xfrm>
            <a:off x="2709689" y="3898900"/>
            <a:ext cx="2565400" cy="203200"/>
          </a:xfrm>
          <a:prstGeom prst="roundRect">
            <a:avLst>
              <a:gd name="adj" fmla="val 100000"/>
            </a:avLst>
          </a:prstGeom>
          <a:solidFill>
            <a:schemeClr val="accent3"/>
          </a:solidFill>
          <a:ln w="15875" cap="flat" cmpd="sng" algn="ctr">
            <a:noFill/>
            <a:prstDash val="solid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7" name="OTLSHAPE_T_c95f7f4d2ccc45ceb4ac755b4f15907e_ShapePercentage" hidden="1"/>
          <p:cNvSpPr/>
          <p:nvPr>
            <p:custDataLst>
              <p:tags r:id="rId40"/>
            </p:custDataLst>
          </p:nvPr>
        </p:nvSpPr>
        <p:spPr>
          <a:xfrm>
            <a:off x="2709689" y="3898900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8" name="OTLSHAPE_T_c95f7f4d2ccc45ceb4ac755b4f15907e_Duration" hidden="1"/>
          <p:cNvSpPr txBox="1"/>
          <p:nvPr>
            <p:custDataLst>
              <p:tags r:id="rId41"/>
            </p:custDataLst>
          </p:nvPr>
        </p:nvSpPr>
        <p:spPr>
          <a:xfrm>
            <a:off x="0" y="3898900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C0504D"/>
                </a:solidFill>
                <a:latin typeface="Calibri" panose="020F0502020204030204" pitchFamily="34" charset="0"/>
              </a:rPr>
              <a:t>92 days</a:t>
            </a:r>
          </a:p>
        </p:txBody>
      </p:sp>
      <p:sp>
        <p:nvSpPr>
          <p:cNvPr id="1469" name="OTLSHAPE_T_c95f7f4d2ccc45ceb4ac755b4f15907e_TextPercentage" hidden="1"/>
          <p:cNvSpPr txBox="1"/>
          <p:nvPr>
            <p:custDataLst>
              <p:tags r:id="rId42"/>
            </p:custDataLst>
          </p:nvPr>
        </p:nvSpPr>
        <p:spPr>
          <a:xfrm>
            <a:off x="0" y="4053925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470" name="OTLSHAPE_T_c95f7f4d2ccc45ceb4ac755b4f15907e_JoinedDate" hidden="1"/>
          <p:cNvSpPr txBox="1"/>
          <p:nvPr>
            <p:custDataLst>
              <p:tags r:id="rId43"/>
            </p:custDataLst>
          </p:nvPr>
        </p:nvSpPr>
        <p:spPr>
          <a:xfrm>
            <a:off x="0" y="4053925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471" name="OTLSHAPE_T_c95f7f4d2ccc45ceb4ac755b4f15907e_StartDate"/>
          <p:cNvSpPr txBox="1"/>
          <p:nvPr>
            <p:custDataLst>
              <p:tags r:id="rId44"/>
            </p:custDataLst>
          </p:nvPr>
        </p:nvSpPr>
        <p:spPr>
          <a:xfrm>
            <a:off x="2174426" y="3922988"/>
            <a:ext cx="495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1F497E"/>
                </a:solidFill>
                <a:latin typeface="Calibri" panose="020F0502020204030204" pitchFamily="34" charset="0"/>
              </a:rPr>
              <a:t>3/3/2018</a:t>
            </a:r>
          </a:p>
        </p:txBody>
      </p:sp>
      <p:sp>
        <p:nvSpPr>
          <p:cNvPr id="1472" name="OTLSHAPE_T_c95f7f4d2ccc45ceb4ac755b4f15907e_EndDate"/>
          <p:cNvSpPr txBox="1"/>
          <p:nvPr>
            <p:custDataLst>
              <p:tags r:id="rId45"/>
            </p:custDataLst>
          </p:nvPr>
        </p:nvSpPr>
        <p:spPr>
          <a:xfrm>
            <a:off x="5324590" y="3922988"/>
            <a:ext cx="495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1F497E"/>
                </a:solidFill>
                <a:latin typeface="Calibri" panose="020F0502020204030204" pitchFamily="34" charset="0"/>
              </a:rPr>
              <a:t>6/2/2018</a:t>
            </a:r>
          </a:p>
        </p:txBody>
      </p:sp>
      <p:sp>
        <p:nvSpPr>
          <p:cNvPr id="1473" name="OTLSHAPE_T_c95f7f4d2ccc45ceb4ac755b4f15907e_Title"/>
          <p:cNvSpPr txBox="1"/>
          <p:nvPr>
            <p:custDataLst>
              <p:tags r:id="rId46"/>
            </p:custDataLst>
          </p:nvPr>
        </p:nvSpPr>
        <p:spPr>
          <a:xfrm>
            <a:off x="3390881" y="3915240"/>
            <a:ext cx="12065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100" b="1" spc="-4">
                <a:solidFill>
                  <a:schemeClr val="dk1"/>
                </a:solidFill>
                <a:latin typeface="Calibri" panose="020F0502020204030204" pitchFamily="34" charset="0"/>
              </a:rPr>
              <a:t>Project Q2-2018 TBD</a:t>
            </a:r>
          </a:p>
        </p:txBody>
      </p:sp>
      <p:sp>
        <p:nvSpPr>
          <p:cNvPr id="1474" name="OTLSHAPE_T_13539d4a557a4174bf020c5c7f27dee1_Shape"/>
          <p:cNvSpPr/>
          <p:nvPr>
            <p:custDataLst>
              <p:tags r:id="rId47"/>
            </p:custDataLst>
          </p:nvPr>
        </p:nvSpPr>
        <p:spPr>
          <a:xfrm>
            <a:off x="5245938" y="4165600"/>
            <a:ext cx="2565400" cy="203200"/>
          </a:xfrm>
          <a:prstGeom prst="roundRect">
            <a:avLst>
              <a:gd name="adj" fmla="val 100000"/>
            </a:avLst>
          </a:prstGeom>
          <a:solidFill>
            <a:schemeClr val="accent2"/>
          </a:solidFill>
          <a:ln w="15875" cap="flat" cmpd="sng" algn="ctr">
            <a:noFill/>
            <a:prstDash val="solid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5" name="OTLSHAPE_T_13539d4a557a4174bf020c5c7f27dee1_ShapePercentage" hidden="1"/>
          <p:cNvSpPr/>
          <p:nvPr>
            <p:custDataLst>
              <p:tags r:id="rId48"/>
            </p:custDataLst>
          </p:nvPr>
        </p:nvSpPr>
        <p:spPr>
          <a:xfrm>
            <a:off x="5245938" y="4165600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6" name="OTLSHAPE_T_13539d4a557a4174bf020c5c7f27dee1_Duration" hidden="1"/>
          <p:cNvSpPr txBox="1"/>
          <p:nvPr>
            <p:custDataLst>
              <p:tags r:id="rId49"/>
            </p:custDataLst>
          </p:nvPr>
        </p:nvSpPr>
        <p:spPr>
          <a:xfrm>
            <a:off x="0" y="4165600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C0504D"/>
                </a:solidFill>
                <a:latin typeface="Calibri" panose="020F0502020204030204" pitchFamily="34" charset="0"/>
              </a:rPr>
              <a:t>92 days</a:t>
            </a:r>
          </a:p>
        </p:txBody>
      </p:sp>
      <p:sp>
        <p:nvSpPr>
          <p:cNvPr id="1477" name="OTLSHAPE_T_13539d4a557a4174bf020c5c7f27dee1_TextPercentage" hidden="1"/>
          <p:cNvSpPr txBox="1"/>
          <p:nvPr>
            <p:custDataLst>
              <p:tags r:id="rId50"/>
            </p:custDataLst>
          </p:nvPr>
        </p:nvSpPr>
        <p:spPr>
          <a:xfrm>
            <a:off x="0" y="4320625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478" name="OTLSHAPE_T_13539d4a557a4174bf020c5c7f27dee1_JoinedDate" hidden="1"/>
          <p:cNvSpPr txBox="1"/>
          <p:nvPr>
            <p:custDataLst>
              <p:tags r:id="rId51"/>
            </p:custDataLst>
          </p:nvPr>
        </p:nvSpPr>
        <p:spPr>
          <a:xfrm>
            <a:off x="0" y="4320625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479" name="OTLSHAPE_T_13539d4a557a4174bf020c5c7f27dee1_StartDate"/>
          <p:cNvSpPr txBox="1"/>
          <p:nvPr>
            <p:custDataLst>
              <p:tags r:id="rId52"/>
            </p:custDataLst>
          </p:nvPr>
        </p:nvSpPr>
        <p:spPr>
          <a:xfrm>
            <a:off x="4710676" y="4189688"/>
            <a:ext cx="495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1F497E"/>
                </a:solidFill>
                <a:latin typeface="Calibri" panose="020F0502020204030204" pitchFamily="34" charset="0"/>
              </a:rPr>
              <a:t>6/2/2018</a:t>
            </a:r>
          </a:p>
        </p:txBody>
      </p:sp>
      <p:sp>
        <p:nvSpPr>
          <p:cNvPr id="1480" name="OTLSHAPE_T_13539d4a557a4174bf020c5c7f27dee1_EndDate"/>
          <p:cNvSpPr txBox="1"/>
          <p:nvPr>
            <p:custDataLst>
              <p:tags r:id="rId53"/>
            </p:custDataLst>
          </p:nvPr>
        </p:nvSpPr>
        <p:spPr>
          <a:xfrm>
            <a:off x="7860840" y="4189688"/>
            <a:ext cx="495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1F497E"/>
                </a:solidFill>
                <a:latin typeface="Calibri" panose="020F0502020204030204" pitchFamily="34" charset="0"/>
              </a:rPr>
              <a:t>9/1/2018</a:t>
            </a:r>
          </a:p>
        </p:txBody>
      </p:sp>
      <p:sp>
        <p:nvSpPr>
          <p:cNvPr id="1481" name="OTLSHAPE_T_13539d4a557a4174bf020c5c7f27dee1_Title"/>
          <p:cNvSpPr txBox="1"/>
          <p:nvPr>
            <p:custDataLst>
              <p:tags r:id="rId54"/>
            </p:custDataLst>
          </p:nvPr>
        </p:nvSpPr>
        <p:spPr>
          <a:xfrm>
            <a:off x="5927131" y="4181940"/>
            <a:ext cx="12065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100" b="1" spc="-4">
                <a:solidFill>
                  <a:schemeClr val="dk1"/>
                </a:solidFill>
                <a:latin typeface="Calibri" panose="020F0502020204030204" pitchFamily="34" charset="0"/>
              </a:rPr>
              <a:t>Project Q3-2018 TBD</a:t>
            </a:r>
          </a:p>
        </p:txBody>
      </p:sp>
      <p:sp>
        <p:nvSpPr>
          <p:cNvPr id="1482" name="OTLSHAPE_T_8b6266f842fa40d4ac8c194a969fb1b4_Shape"/>
          <p:cNvSpPr/>
          <p:nvPr>
            <p:custDataLst>
              <p:tags r:id="rId55"/>
            </p:custDataLst>
          </p:nvPr>
        </p:nvSpPr>
        <p:spPr>
          <a:xfrm>
            <a:off x="7782188" y="4432300"/>
            <a:ext cx="2565400" cy="203200"/>
          </a:xfrm>
          <a:prstGeom prst="roundRect">
            <a:avLst>
              <a:gd name="adj" fmla="val 100000"/>
            </a:avLst>
          </a:prstGeom>
          <a:solidFill>
            <a:schemeClr val="accent6"/>
          </a:solidFill>
          <a:ln w="15875" cap="flat" cmpd="sng" algn="ctr">
            <a:noFill/>
            <a:prstDash val="solid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3" name="OTLSHAPE_T_8b6266f842fa40d4ac8c194a969fb1b4_ShapePercentage" hidden="1"/>
          <p:cNvSpPr/>
          <p:nvPr>
            <p:custDataLst>
              <p:tags r:id="rId56"/>
            </p:custDataLst>
          </p:nvPr>
        </p:nvSpPr>
        <p:spPr>
          <a:xfrm>
            <a:off x="7782188" y="4432300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4" name="OTLSHAPE_T_8b6266f842fa40d4ac8c194a969fb1b4_Duration" hidden="1"/>
          <p:cNvSpPr txBox="1"/>
          <p:nvPr>
            <p:custDataLst>
              <p:tags r:id="rId57"/>
            </p:custDataLst>
          </p:nvPr>
        </p:nvSpPr>
        <p:spPr>
          <a:xfrm>
            <a:off x="0" y="4432300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C0504D"/>
                </a:solidFill>
                <a:latin typeface="Calibri" panose="020F0502020204030204" pitchFamily="34" charset="0"/>
              </a:rPr>
              <a:t>92 days</a:t>
            </a:r>
          </a:p>
        </p:txBody>
      </p:sp>
      <p:sp>
        <p:nvSpPr>
          <p:cNvPr id="1485" name="OTLSHAPE_T_8b6266f842fa40d4ac8c194a969fb1b4_TextPercentage" hidden="1"/>
          <p:cNvSpPr txBox="1"/>
          <p:nvPr>
            <p:custDataLst>
              <p:tags r:id="rId58"/>
            </p:custDataLst>
          </p:nvPr>
        </p:nvSpPr>
        <p:spPr>
          <a:xfrm>
            <a:off x="0" y="4587325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486" name="OTLSHAPE_T_8b6266f842fa40d4ac8c194a969fb1b4_JoinedDate" hidden="1"/>
          <p:cNvSpPr txBox="1"/>
          <p:nvPr>
            <p:custDataLst>
              <p:tags r:id="rId59"/>
            </p:custDataLst>
          </p:nvPr>
        </p:nvSpPr>
        <p:spPr>
          <a:xfrm>
            <a:off x="0" y="4587325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487" name="OTLSHAPE_T_8b6266f842fa40d4ac8c194a969fb1b4_StartDate"/>
          <p:cNvSpPr txBox="1"/>
          <p:nvPr>
            <p:custDataLst>
              <p:tags r:id="rId60"/>
            </p:custDataLst>
          </p:nvPr>
        </p:nvSpPr>
        <p:spPr>
          <a:xfrm>
            <a:off x="7246925" y="4456388"/>
            <a:ext cx="495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1F497E"/>
                </a:solidFill>
                <a:latin typeface="Calibri" panose="020F0502020204030204" pitchFamily="34" charset="0"/>
              </a:rPr>
              <a:t>9/1/2018</a:t>
            </a:r>
          </a:p>
        </p:txBody>
      </p:sp>
      <p:sp>
        <p:nvSpPr>
          <p:cNvPr id="1488" name="OTLSHAPE_T_8b6266f842fa40d4ac8c194a969fb1b4_EndDate"/>
          <p:cNvSpPr txBox="1"/>
          <p:nvPr>
            <p:custDataLst>
              <p:tags r:id="rId61"/>
            </p:custDataLst>
          </p:nvPr>
        </p:nvSpPr>
        <p:spPr>
          <a:xfrm>
            <a:off x="10397089" y="4456388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1F497E"/>
                </a:solidFill>
                <a:latin typeface="Calibri" panose="020F0502020204030204" pitchFamily="34" charset="0"/>
              </a:rPr>
              <a:t>12/1/2018</a:t>
            </a:r>
          </a:p>
        </p:txBody>
      </p:sp>
      <p:sp>
        <p:nvSpPr>
          <p:cNvPr id="1489" name="OTLSHAPE_T_8b6266f842fa40d4ac8c194a969fb1b4_Title"/>
          <p:cNvSpPr txBox="1"/>
          <p:nvPr>
            <p:custDataLst>
              <p:tags r:id="rId62"/>
            </p:custDataLst>
          </p:nvPr>
        </p:nvSpPr>
        <p:spPr>
          <a:xfrm>
            <a:off x="8463380" y="4448640"/>
            <a:ext cx="12065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100" b="1" spc="-4">
                <a:solidFill>
                  <a:schemeClr val="dk1"/>
                </a:solidFill>
                <a:latin typeface="Calibri" panose="020F0502020204030204" pitchFamily="34" charset="0"/>
              </a:rPr>
              <a:t>Project Q4-2018 TBD</a:t>
            </a:r>
          </a:p>
        </p:txBody>
      </p:sp>
      <p:sp>
        <p:nvSpPr>
          <p:cNvPr id="8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938836" cy="309201"/>
          </a:xfrm>
        </p:spPr>
        <p:txBody>
          <a:bodyPr/>
          <a:lstStyle/>
          <a:p>
            <a:r>
              <a:rPr lang="en-US" dirty="0">
                <a:latin typeface="+mj-lt"/>
              </a:rPr>
              <a:t>© 2017 GENEMOD</a:t>
            </a:r>
            <a:r>
              <a:rPr lang="en-US" baseline="30000" dirty="0">
                <a:latin typeface="+mj-lt"/>
                <a:cs typeface="Calibri Light" panose="020F0302020204030204" pitchFamily="34" charset="0"/>
              </a:rPr>
              <a:t>TM</a:t>
            </a:r>
            <a:r>
              <a:rPr lang="en-US" dirty="0">
                <a:latin typeface="+mj-lt"/>
              </a:rPr>
              <a:t>. All rights reserved.</a:t>
            </a:r>
          </a:p>
        </p:txBody>
      </p:sp>
      <p:sp>
        <p:nvSpPr>
          <p:cNvPr id="448" name="Action Button: Blank 447">
            <a:hlinkClick r:id="rId64" action="ppaction://hlinksldjump" highlightClick="1"/>
          </p:cNvPr>
          <p:cNvSpPr/>
          <p:nvPr/>
        </p:nvSpPr>
        <p:spPr>
          <a:xfrm>
            <a:off x="1073065" y="3990212"/>
            <a:ext cx="2734074" cy="11993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0" name="Title 1"/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2018-2019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0942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br>
              <a:rPr lang="en-US" dirty="0"/>
            </a:br>
            <a:r>
              <a:rPr lang="en-US" dirty="0"/>
              <a:t>DNA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6015" y="685801"/>
            <a:ext cx="3909060" cy="596065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Embedded web workspace</a:t>
            </a:r>
          </a:p>
          <a:p>
            <a:pPr lvl="1"/>
            <a:r>
              <a:rPr lang="en-US" dirty="0"/>
              <a:t>Similar to MS Word</a:t>
            </a:r>
          </a:p>
          <a:p>
            <a:pPr lvl="1"/>
            <a:r>
              <a:rPr lang="en-US" dirty="0"/>
              <a:t>Bulk of functionality, real-time analysis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Novel</a:t>
            </a:r>
          </a:p>
          <a:p>
            <a:r>
              <a:rPr lang="en-US" dirty="0"/>
              <a:t>Text block watermark integration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Novel</a:t>
            </a:r>
          </a:p>
          <a:p>
            <a:r>
              <a:rPr lang="en-US" dirty="0"/>
              <a:t>Real-time restriction enzyme selection</a:t>
            </a:r>
          </a:p>
          <a:p>
            <a:pPr lvl="1"/>
            <a:r>
              <a:rPr lang="en-US" dirty="0"/>
              <a:t>Will require enzyme database to pull info from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Novel</a:t>
            </a:r>
          </a:p>
          <a:p>
            <a:r>
              <a:rPr lang="en-US" dirty="0"/>
              <a:t>Basic real-time values</a:t>
            </a:r>
          </a:p>
          <a:p>
            <a:pPr lvl="1"/>
            <a:r>
              <a:rPr lang="en-US" dirty="0"/>
              <a:t>Melting temperature, GC content,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Visual gene construction builder</a:t>
            </a:r>
          </a:p>
          <a:p>
            <a:pPr lvl="1"/>
            <a:r>
              <a:rPr lang="en-US" dirty="0"/>
              <a:t>Applicable to other projects</a:t>
            </a:r>
          </a:p>
          <a:p>
            <a:pPr lvl="1"/>
            <a:r>
              <a:rPr lang="en-US" dirty="0"/>
              <a:t>Modern UI/UX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Novel</a:t>
            </a:r>
          </a:p>
          <a:p>
            <a:r>
              <a:rPr lang="en-US" dirty="0"/>
              <a:t>We exclude legends for simplicity</a:t>
            </a:r>
          </a:p>
          <a:p>
            <a:endParaRPr lang="en-US" dirty="0"/>
          </a:p>
        </p:txBody>
      </p:sp>
      <p:pic>
        <p:nvPicPr>
          <p:cNvPr id="5" name="Picture 2" descr="https://www.researchgate.net/profile/Yu_Ju_Chen3/publication/7972128/figure/fig1/AS:277664591040515@1443211805675/Fig-1-Human-b-globin-gene-sequence-and-primer-locations-The-mutation-sites-are-mark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83" y="2408984"/>
            <a:ext cx="4782754" cy="345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938836" cy="309201"/>
          </a:xfrm>
        </p:spPr>
        <p:txBody>
          <a:bodyPr/>
          <a:lstStyle/>
          <a:p>
            <a:r>
              <a:rPr lang="en-US" dirty="0">
                <a:latin typeface="+mj-lt"/>
              </a:rPr>
              <a:t>© 2017 GENEMOD</a:t>
            </a:r>
            <a:r>
              <a:rPr lang="en-US" baseline="30000" dirty="0">
                <a:latin typeface="+mj-lt"/>
                <a:cs typeface="Calibri Light" panose="020F0302020204030204" pitchFamily="34" charset="0"/>
              </a:rPr>
              <a:t>TM</a:t>
            </a:r>
            <a:r>
              <a:rPr lang="en-US" dirty="0">
                <a:latin typeface="+mj-lt"/>
              </a:rPr>
              <a:t>. All rights reserved.</a:t>
            </a:r>
          </a:p>
        </p:txBody>
      </p:sp>
      <p:pic>
        <p:nvPicPr>
          <p:cNvPr id="8" name="Picture 7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974" y="114994"/>
            <a:ext cx="428626" cy="4286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2630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Project </a:t>
            </a:r>
            <a:br>
              <a:rPr lang="en-US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Bluejay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6015" y="685801"/>
            <a:ext cx="3909060" cy="5960659"/>
          </a:xfrm>
        </p:spPr>
        <p:txBody>
          <a:bodyPr>
            <a:normAutofit/>
          </a:bodyPr>
          <a:lstStyle/>
          <a:p>
            <a:r>
              <a:rPr lang="en-US" sz="1700" dirty="0"/>
              <a:t>Neural network</a:t>
            </a:r>
          </a:p>
          <a:p>
            <a:pPr lvl="1"/>
            <a:r>
              <a:rPr lang="en-US" sz="1700" dirty="0"/>
              <a:t>Program outsourced from PAI Life Sciences</a:t>
            </a:r>
          </a:p>
          <a:p>
            <a:pPr lvl="1"/>
            <a:r>
              <a:rPr lang="en-US" sz="1700" dirty="0">
                <a:solidFill>
                  <a:srgbClr val="FF0000"/>
                </a:solidFill>
              </a:rPr>
              <a:t>Novel </a:t>
            </a:r>
          </a:p>
          <a:p>
            <a:r>
              <a:rPr lang="en-US" sz="1700" dirty="0"/>
              <a:t>AI prediction algorithm</a:t>
            </a:r>
          </a:p>
          <a:p>
            <a:pPr lvl="1"/>
            <a:r>
              <a:rPr lang="en-US" sz="1700" dirty="0"/>
              <a:t>Eventually to incorporate into Project DNA</a:t>
            </a:r>
          </a:p>
          <a:p>
            <a:pPr lvl="1"/>
            <a:r>
              <a:rPr lang="en-US" sz="1700" dirty="0">
                <a:solidFill>
                  <a:srgbClr val="FF0000"/>
                </a:solidFill>
              </a:rPr>
              <a:t>Novel</a:t>
            </a:r>
          </a:p>
          <a:p>
            <a:r>
              <a:rPr lang="en-US" sz="1700" dirty="0"/>
              <a:t>More outsourced programs to come</a:t>
            </a:r>
          </a:p>
          <a:p>
            <a:pPr lvl="1"/>
            <a:r>
              <a:rPr lang="en-US" sz="1700" dirty="0"/>
              <a:t>PAI Life Sciences started out as an AI company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938836" cy="309201"/>
          </a:xfrm>
        </p:spPr>
        <p:txBody>
          <a:bodyPr/>
          <a:lstStyle/>
          <a:p>
            <a:r>
              <a:rPr lang="en-US" dirty="0">
                <a:latin typeface="+mj-lt"/>
              </a:rPr>
              <a:t>© 2017 GENEMOD</a:t>
            </a:r>
            <a:r>
              <a:rPr lang="en-US" baseline="30000" dirty="0">
                <a:latin typeface="+mj-lt"/>
                <a:cs typeface="Calibri Light" panose="020F0302020204030204" pitchFamily="34" charset="0"/>
              </a:rPr>
              <a:t>TM</a:t>
            </a:r>
            <a:r>
              <a:rPr lang="en-US" dirty="0">
                <a:latin typeface="+mj-lt"/>
              </a:rPr>
              <a:t>. All rights reserved.</a:t>
            </a:r>
          </a:p>
        </p:txBody>
      </p:sp>
      <p:pic>
        <p:nvPicPr>
          <p:cNvPr id="7" name="Picture 6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974" y="114994"/>
            <a:ext cx="428626" cy="4286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2" descr="http://www.scielo.cl/fbpe/img/ejb/v1n3/5/Image8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83" y="2843684"/>
            <a:ext cx="4782246" cy="251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neuroph.sourceforge.net/images/screenshot-big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2" t="26722" r="20807" b="12951"/>
          <a:stretch/>
        </p:blipFill>
        <p:spPr bwMode="auto">
          <a:xfrm>
            <a:off x="6524208" y="4404061"/>
            <a:ext cx="3292674" cy="216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046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Project </a:t>
            </a:r>
            <a:b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6015" y="685801"/>
            <a:ext cx="3909060" cy="5960659"/>
          </a:xfrm>
        </p:spPr>
        <p:txBody>
          <a:bodyPr>
            <a:normAutofit/>
          </a:bodyPr>
          <a:lstStyle/>
          <a:p>
            <a:r>
              <a:rPr lang="en-US" sz="1700" dirty="0"/>
              <a:t>DNA to RNA</a:t>
            </a:r>
          </a:p>
          <a:p>
            <a:pPr lvl="1"/>
            <a:r>
              <a:rPr lang="en-US" sz="1700" dirty="0"/>
              <a:t>Simple conversions</a:t>
            </a:r>
          </a:p>
          <a:p>
            <a:r>
              <a:rPr lang="en-US" sz="1700" dirty="0"/>
              <a:t>RNA processing</a:t>
            </a:r>
          </a:p>
          <a:p>
            <a:r>
              <a:rPr lang="en-US" sz="1700" dirty="0"/>
              <a:t>mRNA regulatory elements</a:t>
            </a:r>
          </a:p>
          <a:p>
            <a:pPr lvl="1"/>
            <a:r>
              <a:rPr lang="en-US" sz="1700" dirty="0"/>
              <a:t>i.e. riboswitches, </a:t>
            </a:r>
            <a:r>
              <a:rPr lang="en-US" sz="1700" dirty="0" err="1"/>
              <a:t>etc</a:t>
            </a:r>
            <a:endParaRPr lang="en-US" sz="1700" dirty="0"/>
          </a:p>
          <a:p>
            <a:pPr lvl="1"/>
            <a:r>
              <a:rPr lang="en-US" sz="1700" dirty="0"/>
              <a:t>Automated pattern detection and notification system</a:t>
            </a:r>
          </a:p>
          <a:p>
            <a:pPr lvl="1"/>
            <a:r>
              <a:rPr lang="en-US" sz="1700" dirty="0">
                <a:solidFill>
                  <a:srgbClr val="FF0000"/>
                </a:solidFill>
              </a:rPr>
              <a:t>Novel</a:t>
            </a:r>
          </a:p>
          <a:p>
            <a:r>
              <a:rPr lang="en-US" sz="1700" dirty="0"/>
              <a:t>Basic real-time values</a:t>
            </a:r>
          </a:p>
          <a:p>
            <a:pPr lvl="1"/>
            <a:r>
              <a:rPr lang="en-US" sz="1700" dirty="0"/>
              <a:t>Melting temperature, GC content, </a:t>
            </a:r>
            <a:r>
              <a:rPr lang="en-US" sz="1700" dirty="0" err="1"/>
              <a:t>etc</a:t>
            </a:r>
            <a:endParaRPr lang="en-US" sz="1700" dirty="0"/>
          </a:p>
        </p:txBody>
      </p:sp>
      <p:pic>
        <p:nvPicPr>
          <p:cNvPr id="1026" name="Picture 2" descr="Single cell sequencing (taken from Wikipedia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83" y="2408984"/>
            <a:ext cx="4785527" cy="338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ages.slideplayer.com/25/7899792/slides/slide_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816" y="4379660"/>
            <a:ext cx="3085457" cy="231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938836" cy="309201"/>
          </a:xfrm>
        </p:spPr>
        <p:txBody>
          <a:bodyPr/>
          <a:lstStyle/>
          <a:p>
            <a:r>
              <a:rPr lang="en-US" dirty="0">
                <a:latin typeface="+mj-lt"/>
              </a:rPr>
              <a:t>© 2017 GENEMOD</a:t>
            </a:r>
            <a:r>
              <a:rPr lang="en-US" baseline="30000" dirty="0">
                <a:latin typeface="+mj-lt"/>
                <a:cs typeface="Calibri Light" panose="020F0302020204030204" pitchFamily="34" charset="0"/>
              </a:rPr>
              <a:t>TM</a:t>
            </a:r>
            <a:r>
              <a:rPr lang="en-US" dirty="0">
                <a:latin typeface="+mj-lt"/>
              </a:rPr>
              <a:t>. All rights reserved.</a:t>
            </a:r>
          </a:p>
        </p:txBody>
      </p:sp>
      <p:pic>
        <p:nvPicPr>
          <p:cNvPr id="9" name="Picture 8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974" y="114994"/>
            <a:ext cx="428626" cy="4286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6703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Project </a:t>
            </a:r>
            <a:b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Fruit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6015" y="685801"/>
            <a:ext cx="3909060" cy="5960659"/>
          </a:xfrm>
        </p:spPr>
        <p:txBody>
          <a:bodyPr>
            <a:normAutofit/>
          </a:bodyPr>
          <a:lstStyle/>
          <a:p>
            <a:r>
              <a:rPr lang="en-US" sz="1700" dirty="0"/>
              <a:t>DNA &amp; RNA to Protein</a:t>
            </a:r>
          </a:p>
          <a:p>
            <a:pPr lvl="1"/>
            <a:r>
              <a:rPr lang="en-US" sz="1700" dirty="0"/>
              <a:t>Simple conversions</a:t>
            </a:r>
          </a:p>
          <a:p>
            <a:r>
              <a:rPr lang="en-US" sz="1700" dirty="0"/>
              <a:t>Protein processing</a:t>
            </a:r>
          </a:p>
          <a:p>
            <a:r>
              <a:rPr lang="en-US" sz="1700" dirty="0"/>
              <a:t>Protein regulatory elements</a:t>
            </a:r>
          </a:p>
          <a:p>
            <a:r>
              <a:rPr lang="en-US" sz="1700" dirty="0"/>
              <a:t>Basic real-time values</a:t>
            </a:r>
          </a:p>
          <a:p>
            <a:pPr lvl="1"/>
            <a:r>
              <a:rPr lang="en-US" sz="1700" dirty="0"/>
              <a:t>Melting temperature, GC content, </a:t>
            </a:r>
            <a:r>
              <a:rPr lang="en-US" sz="1700" dirty="0" err="1"/>
              <a:t>etc</a:t>
            </a:r>
            <a:endParaRPr lang="en-US" sz="1700" dirty="0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938836" cy="309201"/>
          </a:xfrm>
        </p:spPr>
        <p:txBody>
          <a:bodyPr/>
          <a:lstStyle/>
          <a:p>
            <a:r>
              <a:rPr lang="en-US" dirty="0">
                <a:latin typeface="+mj-lt"/>
              </a:rPr>
              <a:t>© 2017 GENEMOD</a:t>
            </a:r>
            <a:r>
              <a:rPr lang="en-US" baseline="30000" dirty="0">
                <a:latin typeface="+mj-lt"/>
                <a:cs typeface="Calibri Light" panose="020F0302020204030204" pitchFamily="34" charset="0"/>
              </a:rPr>
              <a:t>TM</a:t>
            </a:r>
            <a:r>
              <a:rPr lang="en-US" dirty="0">
                <a:latin typeface="+mj-lt"/>
              </a:rPr>
              <a:t>. All rights reserved.</a:t>
            </a:r>
          </a:p>
        </p:txBody>
      </p:sp>
      <p:pic>
        <p:nvPicPr>
          <p:cNvPr id="7" name="Picture 6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974" y="114994"/>
            <a:ext cx="428626" cy="4286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2" descr="https://kpwu.files.wordpress.com/2006/02/domA0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09" y="2573101"/>
            <a:ext cx="4819650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25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18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51200" y="2947381"/>
            <a:ext cx="5854700" cy="6959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40003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traction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0000" t="29931" r="31719" b="35486"/>
          <a:stretch/>
        </p:blipFill>
        <p:spPr>
          <a:xfrm>
            <a:off x="2212283" y="1788541"/>
            <a:ext cx="7764257" cy="394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22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</a:t>
            </a:r>
          </a:p>
          <a:p>
            <a:r>
              <a:rPr lang="en-US" dirty="0"/>
              <a:t>Work/School</a:t>
            </a:r>
          </a:p>
          <a:p>
            <a:r>
              <a:rPr lang="en-US" dirty="0"/>
              <a:t>An interesting fact about yourself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44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Schedule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7667631"/>
              </p:ext>
            </p:extLst>
          </p:nvPr>
        </p:nvGraphicFramePr>
        <p:xfrm>
          <a:off x="698498" y="2249488"/>
          <a:ext cx="10791828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9092">
                  <a:extLst>
                    <a:ext uri="{9D8B030D-6E8A-4147-A177-3AD203B41FA5}">
                      <a16:colId xmlns:a16="http://schemas.microsoft.com/office/drawing/2014/main" val="4135958102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42716041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1585251690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3669881889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1951614980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589646502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240620750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1766292898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val="359672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99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Q1-2017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3-6pm/3h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8-10pm/2h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8-10pm/2h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8-10pm/2h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3-5pm/2h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11h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831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Q2-2017</a:t>
                      </a:r>
                    </a:p>
                  </a:txBody>
                  <a:tcPr>
                    <a:solidFill>
                      <a:srgbClr val="FF9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3-5pm/2h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8-9pm/1h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3h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27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Q3-2017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287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Q4-2017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9594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Q1-2018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47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Q2-2018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934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Q3-2018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62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Q4-2018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861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7749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 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are an ambitious startup. With no prior experience in the world of entrepreneurship, we have secured a substantial seed fund in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under two months</a:t>
            </a:r>
            <a:r>
              <a:rPr lang="en-US" dirty="0"/>
              <a:t> as well as a partnership with a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multi-million</a:t>
            </a:r>
            <a:r>
              <a:rPr lang="en-US" dirty="0"/>
              <a:t> biotechnology company.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032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we 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We are a Seattle-based software startup focused in genome engineering.</a:t>
            </a:r>
          </a:p>
          <a:p>
            <a:pPr marL="0" indent="0">
              <a:buNone/>
            </a:pPr>
            <a:r>
              <a:rPr lang="en-US" dirty="0"/>
              <a:t>Our goal is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to accelerate </a:t>
            </a:r>
            <a:r>
              <a:rPr lang="en-US" dirty="0"/>
              <a:t>scientific research by introducing modern UI/UX to existing technologies and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to construct </a:t>
            </a:r>
            <a:r>
              <a:rPr lang="en-US" dirty="0"/>
              <a:t>novel algorithms that incorporate predictive functionalities.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621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collaborative effort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3238" t="12228" r="63471" b="76995"/>
          <a:stretch/>
        </p:blipFill>
        <p:spPr>
          <a:xfrm>
            <a:off x="6238374" y="2663311"/>
            <a:ext cx="4539015" cy="20704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4953" t="45786" r="40047" b="37802"/>
          <a:stretch/>
        </p:blipFill>
        <p:spPr>
          <a:xfrm>
            <a:off x="1141411" y="2663311"/>
            <a:ext cx="4545960" cy="167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58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– what is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dirty="0"/>
              <a:t>“influencing people so that they will strive </a:t>
            </a:r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willingly</a:t>
            </a:r>
            <a:r>
              <a:rPr lang="en-US" altLang="en-US" dirty="0"/>
              <a:t> towards the achievement of group goals”</a:t>
            </a:r>
            <a:r>
              <a:rPr lang="en-US" altLang="en-US" baseline="30000" dirty="0"/>
              <a:t>1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altLang="en-US" sz="1050" baseline="30000" dirty="0"/>
              <a:t>1</a:t>
            </a:r>
            <a:r>
              <a:rPr lang="en-US" altLang="en-US" sz="1400" baseline="30000" dirty="0"/>
              <a:t> </a:t>
            </a:r>
            <a:r>
              <a:rPr lang="en-US" altLang="en-US" sz="1050" dirty="0"/>
              <a:t>Koontz, H. and C. O’Donnell</a:t>
            </a:r>
            <a:r>
              <a:rPr lang="en-US" altLang="en-US" sz="1100" dirty="0"/>
              <a:t>.</a:t>
            </a:r>
            <a:r>
              <a:rPr lang="en-US" altLang="en-US" sz="1400" baseline="30000" dirty="0"/>
              <a:t> </a:t>
            </a:r>
            <a:r>
              <a:rPr lang="en-US" altLang="en-US" sz="1050" dirty="0"/>
              <a:t>“Management: A System of Contingency Analysis of Managerial Functions”.</a:t>
            </a:r>
            <a:r>
              <a:rPr lang="en-US" altLang="en-US" sz="1050" i="1" dirty="0"/>
              <a:t> </a:t>
            </a:r>
            <a:r>
              <a:rPr lang="en-US" altLang="en-US" sz="1050" dirty="0"/>
              <a:t>McGraw-Hill, New York, 1976. </a:t>
            </a:r>
            <a:endParaRPr lang="en-US" altLang="en-US" sz="1400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2017 GENEMOD.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59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styles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94518"/>
              </p:ext>
            </p:extLst>
          </p:nvPr>
        </p:nvGraphicFramePr>
        <p:xfrm>
          <a:off x="3185797" y="1961939"/>
          <a:ext cx="5817230" cy="38637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8615">
                  <a:extLst>
                    <a:ext uri="{9D8B030D-6E8A-4147-A177-3AD203B41FA5}">
                      <a16:colId xmlns:a16="http://schemas.microsoft.com/office/drawing/2014/main" val="3879275119"/>
                    </a:ext>
                  </a:extLst>
                </a:gridCol>
                <a:gridCol w="2908615">
                  <a:extLst>
                    <a:ext uri="{9D8B030D-6E8A-4147-A177-3AD203B41FA5}">
                      <a16:colId xmlns:a16="http://schemas.microsoft.com/office/drawing/2014/main" val="1291329638"/>
                    </a:ext>
                  </a:extLst>
                </a:gridCol>
              </a:tblGrid>
              <a:tr h="193188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Benevolent 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Leader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Team 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Leader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789211"/>
                  </a:ext>
                </a:extLst>
              </a:tr>
              <a:tr h="1931883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Laissez-faire </a:t>
                      </a:r>
                    </a:p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Leader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Autocratic </a:t>
                      </a:r>
                    </a:p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Leader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1785265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96529" y="4651847"/>
            <a:ext cx="1362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Concern for people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83813" y="5936638"/>
            <a:ext cx="1889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Concern for production</a:t>
            </a:r>
          </a:p>
        </p:txBody>
      </p:sp>
      <p:sp>
        <p:nvSpPr>
          <p:cNvPr id="9" name="Arrow: Right 8"/>
          <p:cNvSpPr/>
          <p:nvPr/>
        </p:nvSpPr>
        <p:spPr>
          <a:xfrm rot="16200000">
            <a:off x="1660953" y="3766506"/>
            <a:ext cx="1241474" cy="414067"/>
          </a:xfrm>
          <a:prstGeom prst="rightArrow">
            <a:avLst/>
          </a:prstGeom>
          <a:solidFill>
            <a:srgbClr val="DD5353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/>
          <p:cNvSpPr/>
          <p:nvPr/>
        </p:nvSpPr>
        <p:spPr>
          <a:xfrm>
            <a:off x="5725943" y="6052769"/>
            <a:ext cx="1241474" cy="414067"/>
          </a:xfrm>
          <a:prstGeom prst="rightArrow">
            <a:avLst/>
          </a:prstGeom>
          <a:solidFill>
            <a:srgbClr val="DD5353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692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Immediate management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g</a:t>
            </a:r>
            <a:r>
              <a:rPr lang="en-US" dirty="0"/>
              <a:t>ain insight to a collective vision</a:t>
            </a:r>
          </a:p>
          <a:p>
            <a:r>
              <a:rPr lang="en-US" dirty="0"/>
              <a:t>To 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e</a:t>
            </a:r>
            <a:r>
              <a:rPr lang="en-US" dirty="0"/>
              <a:t>stablish a transparent work culture</a:t>
            </a:r>
          </a:p>
          <a:p>
            <a:r>
              <a:rPr lang="en-US" dirty="0"/>
              <a:t>To 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n</a:t>
            </a:r>
            <a:r>
              <a:rPr lang="en-US" dirty="0"/>
              <a:t>avigate early startup hurdles</a:t>
            </a:r>
          </a:p>
          <a:p>
            <a:r>
              <a:rPr lang="en-US" dirty="0"/>
              <a:t>To 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</a:t>
            </a:r>
            <a:r>
              <a:rPr lang="en-US" dirty="0"/>
              <a:t>verlook pitfalls</a:t>
            </a:r>
          </a:p>
          <a:p>
            <a:r>
              <a:rPr lang="en-US" dirty="0"/>
              <a:t>To 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m</a:t>
            </a:r>
            <a:r>
              <a:rPr lang="en-US" dirty="0"/>
              <a:t>otivate everyone to work as a team</a:t>
            </a:r>
          </a:p>
          <a:p>
            <a:r>
              <a:rPr lang="en-US" dirty="0"/>
              <a:t>To 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e</a:t>
            </a:r>
            <a:r>
              <a:rPr lang="en-US" dirty="0"/>
              <a:t>ngage yourself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9" b="13123"/>
          <a:stretch/>
        </p:blipFill>
        <p:spPr>
          <a:xfrm>
            <a:off x="7090914" y="2097088"/>
            <a:ext cx="4134928" cy="293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31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ound Diagonal Corner Rectangle 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/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alpha val="60000"/>
            </a:schemeClr>
          </a:solidFill>
        </p:grpSpPr>
        <p:sp>
          <p:nvSpPr>
            <p:cNvPr id="15" name="Rectangle 5">
              <a:extLst/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/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/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/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/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/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/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/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/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/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/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/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/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/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/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/>
              <a:t>work ethic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15468" y="456406"/>
            <a:ext cx="5831944" cy="53347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Emphasis on Quality</a:t>
            </a:r>
          </a:p>
          <a:p>
            <a:pPr lvl="1"/>
            <a:r>
              <a:rPr lang="en-US" sz="1400" dirty="0"/>
              <a:t>Team members do their best to produce great work, not merely churn out what is needed. Their commitment to quality improves the startup’s overall quality.</a:t>
            </a:r>
          </a:p>
          <a:p>
            <a:r>
              <a:rPr lang="en-US" dirty="0"/>
              <a:t>Dependability</a:t>
            </a:r>
          </a:p>
          <a:p>
            <a:pPr lvl="1"/>
            <a:r>
              <a:rPr lang="en-US" sz="1400" dirty="0"/>
              <a:t>Team members can be relied on to keep their promises. They are always on time and prepared for meetings, and deliver work on schedule and on budget.</a:t>
            </a:r>
          </a:p>
          <a:p>
            <a:r>
              <a:rPr lang="en-US" dirty="0"/>
              <a:t>Humility</a:t>
            </a:r>
          </a:p>
          <a:p>
            <a:pPr lvl="1"/>
            <a:r>
              <a:rPr lang="en-US" sz="1400" dirty="0"/>
              <a:t>Teams acknowledge everyone's contributions and freely share credit for accomplishments. They show gratitude to colleagues who work hard.</a:t>
            </a:r>
          </a:p>
          <a:p>
            <a:r>
              <a:rPr lang="en-US" dirty="0"/>
              <a:t>Integrity</a:t>
            </a:r>
          </a:p>
          <a:p>
            <a:pPr lvl="1"/>
            <a:r>
              <a:rPr lang="en-US" sz="1400" dirty="0"/>
              <a:t>Integrity fosters trusting relationships among colleagues, creates a supportive environment for honest feedback, and holds everyone to high moral standards to not distribute intellectual property or create problems.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15468" y="5883275"/>
            <a:ext cx="4876800" cy="365125"/>
          </a:xfrm>
        </p:spPr>
        <p:txBody>
          <a:bodyPr>
            <a:normAutofit/>
          </a:bodyPr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>
            <a:normAutofit/>
          </a:bodyPr>
          <a:lstStyle/>
          <a:p>
            <a:fld id="{B8FAC0A6-C130-410F-A2F3-3B6B95A914A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16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7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8024153"/>
              </p:ext>
            </p:extLst>
          </p:nvPr>
        </p:nvGraphicFramePr>
        <p:xfrm>
          <a:off x="2766217" y="1876355"/>
          <a:ext cx="6656390" cy="3401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8195">
                  <a:extLst>
                    <a:ext uri="{9D8B030D-6E8A-4147-A177-3AD203B41FA5}">
                      <a16:colId xmlns:a16="http://schemas.microsoft.com/office/drawing/2014/main" val="3879275119"/>
                    </a:ext>
                  </a:extLst>
                </a:gridCol>
                <a:gridCol w="3328195">
                  <a:extLst>
                    <a:ext uri="{9D8B030D-6E8A-4147-A177-3AD203B41FA5}">
                      <a16:colId xmlns:a16="http://schemas.microsoft.com/office/drawing/2014/main" val="1291329638"/>
                    </a:ext>
                  </a:extLst>
                </a:gridCol>
              </a:tblGrid>
              <a:tr h="862341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The Beauty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The Ugly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5789211"/>
                  </a:ext>
                </a:extLst>
              </a:tr>
              <a:tr h="2539430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You directly benefit from the contributions you make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It’s an investment in yourself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A unique growth opportunity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The ability to learn</a:t>
                      </a:r>
                    </a:p>
                    <a:p>
                      <a:pPr algn="l"/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Startup culture is difficult and relentless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It makes you want to quit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17852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35409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ASTER" val="__part_0"/>
  <p:tag name="__PART_0" val="eyIkaWQiOiIxIiwiQ3VsdHVyZUluZm9OYW1lIjoiZW4tVVMiLCJTdHlsZU5hbWUiOiJSb2FkbWFwIiwiSXNUZW1wbGF0ZSI6ZmFsc2UsIlZlcnNpb24iOnsiJGlkIjoiMiIsIlZlcnNpb24iOiIzLjEuMCIsIk9yaWdpbmFsQXNzZW1ibHlWZXJzaW9uIjoiMy4xMy4wMC4wMCIsIkVkaXRpb24iOiJCYXNpYyIsIklzUGx1c0VkaXRpb24iOmZhbHNlfSwiRWZmZWN0IjowLCJTdHlsZSI6eyIkaWQiOiIzIiwiVGltZWJhbmRTdHlsZSI6eyIkaWQiOiI0IiwiU2NhbGVNYXJraW5nIjowLCJTaGFwZSI6MTMsIlNoYXBlU3R5bGUiOnsiJGlkIjoiNSIsIk1hcmdpbiI6eyIkaWQiOiI2IiwiVG9wIjowLCJMZWZ0IjoxMCwiUmlnaHQiOjEwLCJCb3R0b20iOjB9LCJQYWRkaW5nIjp7IiRpZCI6IjciLCJUb3AiOjUsIkxlZnQiOjEzLCJSaWdodCI6MTMsIkJvdHRvbSI6NX0sIkJhY2tncm91bmQiOnsiJGlkIjoiOCIsIkNvbG9yIjp7IiRpZCI6IjkiLCJBIjoyNTUsIlIiOjY4LCJHIjo4NCwiQiI6MTA2fX0sIklzVmlzaWJsZSI6dHJ1ZSwiV2lkdGgiOjg1OC4wLCJIZWlnaHQiOjMwLjAsIkJvcmRlclN0eWxlIjp7IiRpZCI6IjEwIiwiTGluZUNvbG9yIjp7IiRpZCI6IjExIiwiJHR5cGUiOiJOTFJFLkNvbW1vbi5Eb20uU29saWRDb2xvckJydXNoLCBOTFJFLkNvbW1vbiIsIkNvbG9yIjp7IiRpZCI6IjEyIiwiQSI6MjU1LCJSIjoyNTUsIkciOjAsIkIiOjB9fSwiTGluZVdlaWdodCI6MC4wLCJMaW5lVHlwZSI6MCwiUGFyZW50U3R5bGUiOm51bGx9LCJQYXJlbnRTdHlsZSI6bnVsbH0sIlJpZ2h0RW5kQ2Fwc1N0eWxlIjp7IiRpZCI6IjEzIiwiRm9udFNldHRpbmdzIjp7IiRpZCI6IjE0IiwiRm9udFNpemUiOjE4LCJGb250TmFtZSI6IkNhbGlicmkiLCJJc0JvbGQiOnRydWUsIklzSXRhbGljIjpmYWxzZSwiSXNVbmRlcmxpbmVkIjpmYWxzZSwiUGFyZW50U3R5bGUiOm51bGx9LCJBdXRvU2l6ZSI6MCwiRm9yZWdyb3VuZCI6eyIkaWQiOiIxNSIsIkNvbG9yIjp7IiRpZCI6IjE2IiwiQSI6MjU1LCJSIjoxOTIsIkciOjgwLCJCIjo3N319LCJNYXhXaWR0aCI6IkluZmluaXR5IiwiTWF4SGVpZ2h0IjoiSW5maW5pdHkiLCJTbWFydEZvcmVncm91bmRJc0FjdGl2ZSI6ZmFsc2UsIkhvcml6b250YWxBbGlnbm1lbnQiOjAsIlZlcnRpY2FsQWxpZ25tZW50IjowLCJTbWFydEZvcmVncm91bmQiOm51bGwsIk1hcmdpbiI6eyIkaWQiOiIxNyIsIlRvcCI6MCwiTGVmdCI6MCwiUmlnaHQiOjIwLCJCb3R0b20iOjB9LCJQYWRkaW5nIjp7IiRpZCI6IjE4IiwiVG9wIjowLCJMZWZ0IjowLCJSaWdodCI6MCwiQm90dG9tIjowfSwiQmFja2dyb3VuZCI6eyIkaWQiOiIxOSIsIkNvbG9yIjp7IiRpZCI6IjIwIiwiQSI6ODksIlIiOjAsIkciOjAsIkIiOjB9fSwiSXNWaXNpYmxlIjp0cnVlLCJXaWR0aCI6MC4wLCJIZWlnaHQiOjAuMCwiQm9yZGVyU3R5bGUiOm51bGwsIlBhcmVudFN0eWxlIjpudWxsfSwiTGVmdEVuZENhcHNTdHlsZSI6eyIkaWQiOiIyMSIsIkZvbnRTZXR0aW5ncyI6eyIkaWQiOiIyMiIsIkZvbnRTaXplIjoxOCwiRm9udE5hbWUiOiJDYWxpYnJpIiwiSXNCb2xkIjp0cnVlLCJJc0l0YWxpYyI6ZmFsc2UsIklzVW5kZXJsaW5lZCI6ZmFsc2UsIlBhcmVudFN0eWxlIjpudWxsfSwiQXV0b1NpemUiOjAsIkZvcmVncm91bmQiOnsiJGlkIjoiMjMiLCJDb2xvciI6eyIkaWQiOiIyNCIsIkEiOjI1NSwiUiI6MTkyLCJHIjo4MCwiQiI6Nzd9fSwiTWF4V2lkdGgiOiJJbmZpbml0eSIsIk1heEhlaWdodCI6IkluZmluaXR5IiwiU21hcnRGb3JlZ3JvdW5kSXNBY3RpdmUiOmZhbHNlLCJIb3Jpem9udGFsQWxpZ25tZW50IjowLCJWZXJ0aWNhbEFsaWdubWVudCI6MCwiU21hcnRGb3JlZ3JvdW5kIjpudWxsLCJNYXJnaW4iOnsiJGlkIjoiMjUiLCJUb3AiOjAsIkxlZnQiOjIwLCJSaWdodCI6MCwiQm90dG9tIjowfSwiUGFkZGluZyI6eyIkaWQiOiIyNiIsIlRvcCI6MCwiTGVmdCI6MCwiUmlnaHQiOjAsIkJvdHRvbSI6MH0sIkJhY2tncm91bmQiOnsiJGlkIjoiMjciLCJDb2xvciI6eyIkcmVmIjoiMjAifX0sIklzVmlzaWJsZSI6dHJ1ZSwiV2lkdGgiOjAuMCwiSGVpZ2h0IjowLjAsIkJvcmRlclN0eWxlIjpudWxsLCJQYXJlbnRTdHlsZSI6bnVsbH0sIlRvZGF5VGV4dFN0eWxlIjp7IiRpZCI6IjI4IiwiRm9udFNldHRpbmdzIjp7IiRpZCI6IjI5IiwiRm9udFNpemUiOjEyLCJGb250TmFtZSI6IkNhbGlicmkiLCJJc0JvbGQiOmZhbHNlLCJJc0l0YWxpYyI6ZmFsc2UsIklzVW5kZXJsaW5lZCI6ZmFsc2UsIlBhcmVudFN0eWxlIjpudWxsfSwiQXV0b1NpemUiOjAsIkZvcmVncm91bmQiOnsiJGlkIjoiMzAiLCJDb2xvciI6eyIkaWQiOiIzMSIsIkEiOjI1NSwiUiI6MCwiRyI6MCwiQiI6MH19LCJNYXhXaWR0aCI6MjAwLjAsIk1heEhlaWdodCI6IkluZmluaXR5IiwiU21hcnRGb3JlZ3JvdW5kSXNBY3RpdmUiOmZhbHNlLCJIb3Jpem9udGFsQWxpZ25tZW50IjowLCJWZXJ0aWNhbEFsaWdubWVudCI6MCwiU21hcnRGb3JlZ3JvdW5kIjpudWxsLCJNYXJnaW4iOnsiJGlkIjoiMzIiLCJUb3AiOjAsIkxlZnQiOjAsIlJpZ2h0IjowLCJCb3R0b20iOjB9LCJQYWRkaW5nIjp7IiRpZCI6IjMzIiwiVG9wIjowLCJMZWZ0IjowLCJSaWdodCI6MCwiQm90dG9tIjowfSwiQmFja2dyb3VuZCI6eyIkaWQiOiIzNCIsIkNvbG9yIjp7IiRyZWYiOiIyMCJ9fSwiSXNWaXNpYmxlIjp0cnVlLCJXaWR0aCI6MC4wLCJIZWlnaHQiOjAuMCwiQm9yZGVyU3R5bGUiOm51bGwsIlBhcmVudFN0eWxlIjpudWxsfSwiVG9kYXlNYXJrZXJTdHlsZSI6eyIkaWQiOiIzNSIsIk1hcmdpbiI6eyIkaWQiOiIzNiIsIlRvcCI6MCwiTGVmdCI6MCwiUmlnaHQiOjAsIkJvdHRvbSI6MH0sIlBhZGRpbmciOnsiJGlkIjoiMzciLCJUb3AiOjAsIkxlZnQiOjAsIlJpZ2h0IjowLCJCb3R0b20iOjB9LCJCYWNrZ3JvdW5kIjp7IiRpZCI6IjM4IiwiQ29sb3IiOnsiJGlkIjoiMzkiLCJBIjoyNTUsIlIiOjI1NSwiRyI6MCwiQiI6MH19LCJJc1Zpc2libGUiOnRydWUsIldpZHRoIjowLjAsIkhlaWdodCI6MC4wLCJCb3JkZXJTdHlsZSI6bnVsbCwiUGFyZW50U3R5bGUiOm51bGx9LCJTY2FsZVN0eWxlIjp7IiRpZCI6IjQwIiwiU2hvd1NlZ21lbnRTZXBhcmF0b3JzIjp0cnVlLCJTZWdtZW50U2VwYXJhdG9yT3BhY2l0eSI6MzAsIkZvbnRTZXR0aW5ncyI6eyIkaWQiOiI0MSIsIkZvbnRTaXplIjoxMiwiRm9udE5hbWUiOiJDYWxpYnJpIiwiSXNCb2xkIjpmYWxzZSwiSXNJdGFsaWMiOmZhbHNlLCJJc1VuZGVybGluZWQiOmZhbHNlLCJQYXJlbnRTdHlsZSI6bnVsbH0sIkF1dG9TaXplIjowLCJGb3JlZ3JvdW5kIjp7IiRpZCI6IjQyIiwiQ29sb3IiOnsiJGlkIjoiNDMiLCJBIjoyNTUsIlIiOjI1NSwiRyI6MjU1LCJCIjoyNTV9fSwiTWF4V2lkdGgiOjIwMC4wLCJNYXhIZWlnaHQiOiJJbmZpbml0eSIsIlNtYXJ0Rm9yZWdyb3VuZElzQWN0aXZlIjpmYWxzZSwiSG9yaXpvbnRhbEFsaWdubWVudCI6MCwiVmVydGljYWxBbGlnbm1lbnQiOjEsIlNtYXJ0Rm9yZWdyb3VuZCI6bnVsbCwiTWFyZ2luIjp7IiRpZCI6IjQ0IiwiVG9wIjowLCJMZWZ0Ijo1LCJSaWdodCI6MCwiQm90dG9tIjowfSwiUGFkZGluZyI6eyIkaWQiOiI0NSIsIlRvcCI6MCwiTGVmdCI6MCwiUmlnaHQiOjAsIkJvdHRvbSI6MH0sIkJhY2tncm91bmQiOnsiJGlkIjoiNDYiLCJDb2xvciI6eyIkcmVmIjoiMjAifX0sIklzVmlzaWJsZSI6dHJ1ZSwiV2lkdGgiOjAuMCwiSGVpZ2h0IjowLjAsIkJvcmRlclN0eWxlIjpudWxsLCJQYXJlbnRTdHlsZSI6bnVsbH0sIkVsYXBzZWRUaW1lQmFja2dyb3VuZCI6eyIkaWQiOiI0NyIsIkNvbG9yIjp7IiRpZCI6IjQ4IiwiQSI6NzcsIlIiOjI1NSwiRyI6MCwiQiI6MH19LCJBcHBlbmRZZWFyT25ZZWFyQ2hhbmdlIjp0cnVlLCJFbGFwc2VkVGltZUZvcm1hdCI6MSwiVG9kYXlNYXJrZXJQb3NpdGlvbiI6MywiUXVpY2tQb3NpdGlvbiI6MSwiQWJzb2x1dGVQb3NpdGlvbiI6MjQwLjAsIk1hcmdpbiI6eyIkaWQiOiI0OSIsIlRvcCI6MCwiTGVmdCI6MTAsIlJpZ2h0IjoxMCwiQm90dG9tIjowfSwiUGFkZGluZyI6eyIkaWQiOiI1MCIsIlRvcCI6MCwiTGVmdCI6MCwiUmlnaHQiOjAsIkJvdHRvbSI6MH0sIkJhY2tncm91bmQiOnsiJGlkIjoiNTEiLCJDb2xvciI6eyIkaWQiOiI1MiIsIkEiOjI1NSwiUiI6MTE1LCJHIjoxMTUsIkIiOjExNX19LCJJc1Zpc2libGUiOnRydWUsIldpZHRoIjowLjAsIkhlaWdodCI6MC4wLCJCb3JkZXJTdHlsZSI6bnVsbCwiUGFyZW50U3R5bGUiOm51bGx9LCJEZWZhdWx0TWlsZXN0b25lU3R5bGUiOnsiJGlkIjoiNTMiLCJTaGFwZSI6MiwiQ29ubmVjdG9yTWFyZ2luIjp7IiRpZCI6IjU0IiwiVG9wIjowLCJMZWZ0IjoyLCJSaWdodCI6MiwiQm90dG9tIjowfSwiQ29ubmVjdG9yU3R5bGUiOnsiJGlkIjoiNTUiLCJMaW5lQ29sb3IiOnsiJGlkIjoiNTYiLCIkdHlwZSI6Ik5MUkUuQ29tbW9uLkRvbS5Tb2xpZENvbG9yQnJ1c2gsIE5MUkUuQ29tbW9uIiwiQ29sb3IiOnsiJGlkIjoiNTciLCJBIjoyNTUsIlIiOjAsIkciOjExNCwiQiI6MTg4fX0sIkxpbmVXZWlnaHQiOjEuMCwiTGluZVR5cGUiOjAsIlBhcmVudFN0eWxlIjpudWxsfSwiSXNCZWxvd1RpbWViYW5kIjpmYWxzZSwiSGlkZURhdGUiOmZhbHNlLCJTaGFwZVNpemUiOjEsIlNwYWNpbmciOjIuMCwiUGFkZGluZyI6eyIkaWQiOiI1OCIsIlRvcCI6NywiTGVmdCI6MywiUmlnaHQiOjAsIkJvdHRvbSI6Mn0sIlNoYXBlU3R5bGUiOnsiJGlkIjoiNTkiLCJNYXJnaW4iOnsiJGlkIjoiNjAiLCJUb3AiOjAsIkxlZnQiOjAsIlJpZ2h0IjowLCJCb3R0b20iOjB9LCJQYWRkaW5nIjp7IiRpZCI6IjYxIiwiVG9wIjowLCJMZWZ0IjowLCJSaWdodCI6MCwiQm90dG9tIjowfSwiQmFja2dyb3VuZCI6bnVsbCwiSXNWaXNpYmxlIjp0cnVlLCJXaWR0aCI6MTguMCwiSGVpZ2h0IjoyMC4wLCJCb3JkZXJTdHlsZSI6eyIkaWQiOiI2MiIsIkxpbmVDb2xvciI6eyIkaWQiOiI2MyIsIiR0eXBlIjoiTkxSRS5Db21tb24uRG9tLlNvbGlkQ29sb3JCcnVzaCwgTkxSRS5Db21tb24iLCJDb2xvciI6eyIkaWQiOiI2NCIsIkEiOjI1NSwiUiI6MjU1LCJHIjowLCJCIjowfX0sIkxpbmVXZWlnaHQiOjAuMCwiTGluZVR5cGUiOjAsIlBhcmVudFN0eWxlIjpudWxsfSwiUGFyZW50U3R5bGUiOm51bGx9LCJUaXRsZVN0eWxlIjp7IiRpZCI6IjY1IiwiRm9udFNldHRpbmdzIjp7IiRpZCI6IjY2IiwiRm9udFNpemUiOjExLCJGb250TmFtZSI6IkNhbGlicmkiLCJJc0JvbGQiOnRydWUsIklzSXRhbGljIjpmYWxzZSwiSXNVbmRlcmxpbmVkIjpmYWxzZSwiUGFyZW50U3R5bGUiOm51bGx9LCJBdXRvU2l6ZSI6MCwiRm9yZWdyb3VuZCI6eyIkaWQiOiI2NyIsIkNvbG9yIjp7IiRpZCI6IjY4IiwiQSI6MjU1LCJSIjowLCJHIjowLCJCIjowfX0sIk1heFdpZHRoIjoyMDAuMCwiTWF4SGVpZ2h0IjoiSW5maW5pdHkiLCJTbWFydEZvcmVncm91bmRJc0FjdGl2ZSI6ZmFsc2UsIkhvcml6b250YWxBbGlnbm1lbnQiOjAsIlZlcnRpY2FsQWxpZ25tZW50IjowLCJTbWFydEZvcmVncm91bmQiOm51bGwsIk1hcmdpbiI6eyIkaWQiOiI2OSIsIlRvcCI6MCwiTGVmdCI6MCwiUmlnaHQiOjAsIkJvdHRvbSI6MH0sIlBhZGRpbmciOnsiJGlkIjoiNzAiLCJUb3AiOjAsIkxlZnQiOjAsIlJpZ2h0IjowLCJCb3R0b20iOjB9LCJCYWNrZ3JvdW5kIjp7IiRpZCI6IjcxIiwiQ29sb3IiOnsiJHJlZiI6IjIwIn19LCJJc1Zpc2libGUiOnRydWUsIldpZHRoIjowLjAsIkhlaWdodCI6MC4wLCJCb3JkZXJTdHlsZSI6bnVsbCwiUGFyZW50U3R5bGUiOm51bGx9LCJEYXRlU3R5bGUiOnsiJGlkIjoiNzIiLCJGb250U2V0dGluZ3MiOnsiJGlkIjoiNzMiLCJGb250U2l6ZSI6MTAsIkZvbnROYW1lIjoiQ2FsaWJyaSIsIklzQm9sZCI6ZmFsc2UsIklzSXRhbGljIjpmYWxzZSwiSXNVbmRlcmxpbmVkIjpmYWxzZSwiUGFyZW50U3R5bGUiOm51bGx9LCJBdXRvU2l6ZSI6MCwiRm9yZWdyb3VuZCI6eyIkaWQiOiI3NCIsIkNvbG9yIjp7IiRpZCI6Ijc1IiwiQSI6MjU1LCJSIjozMSwiRyI6NzMsIkIiOjEyNn19LCJNYXhXaWR0aCI6MjAwLjAsIk1heEhlaWdodCI6IkluZmluaXR5IiwiU21hcnRGb3JlZ3JvdW5kSXNBY3RpdmUiOmZhbHNlLCJIb3Jpem9udGFsQWxpZ25tZW50IjowLCJWZXJ0aWNhbEFsaWdubWVudCI6MCwiU21hcnRGb3JlZ3JvdW5kIjpudWxsLCJNYXJnaW4iOnsiJGlkIjoiNzYiLCJUb3AiOjAsIkxlZnQiOjAsIlJpZ2h0IjowLCJCb3R0b20iOjB9LCJQYWRkaW5nIjp7IiRpZCI6Ijc3IiwiVG9wIjowLCJMZWZ0IjowLCJSaWdodCI6MCwiQm90dG9tIjowfSwiQmFja2dyb3VuZCI6eyIkaWQiOiI3OCIsIkNvbG9yIjp7IiRyZWYiOiIyMCJ9fSwiSXNWaXNpYmxlIjp0cnVlLCJXaWR0aCI6MC4wLCJIZWlnaHQiOjAuMCwiQm9yZGVyU3R5bGUiOm51bGwsIlBhcmVudFN0eWxlIjpudWxsfSwiRGF0ZUZvcm1hdCI6eyIkaWQiOiI3OSIsIkZvcm1hdFN0cmluZyI6Ik0vZC95eXl5IiwiU2VwYXJhdG9yIjoiLyIsIlVzZUludGVybmF0aW9uYWxEYXRlRm9ybWF0IjpmYWxzZSwiRGF0ZUlzVmlzaWJsZSI6dHJ1ZSwiVGltZUlzVmlzaWJsZSI6ZmFsc2UsIkhvdXJEaWdpdHMiOjEsIkFtUG1EZXNpZ25hdG9yIjoyLCJUcmltMDBNaW51dGVzIjpmYWxzZSwiTGFzdEtub3duVmlzaWJpbGl0eVN0YXRlIjpudWxsfSwiSXNWaXNpYmxlIjp0cnVlLCJQYXJlbnRTdHlsZSI6bnVsbH0sIkRlZmF1bHRUYXNrU3R5bGUiOnsiJGlkIjoiODAiLCJTaGFwZSI6MiwiU2hhcGVUaGlja25lc3MiOjEsIkR1cmF0aW9uRm9ybWF0IjowLCJJbmNsdWRlTm9uV29ya2luZ0RheXNJbkR1cmF0aW9uIjpmYWxzZSwiUGVyY2VudGFnZUNvbXBsZXRlU3R5bGUiOnsiJGlkIjoiODEiLCJGb250U2V0dGluZ3MiOnsiJGlkIjoiODIiLCJGb250U2l6ZSI6MTAsIkZvbnROYW1lIjoiQ2FsaWJyaSIsIklzQm9sZCI6ZmFsc2UsIklzSXRhbGljIjpmYWxzZSwiSXNVbmRlcmxpbmVkIjpmYWxzZSwiUGFyZW50U3R5bGUiOm51bGx9LCJBdXRvU2l6ZSI6MCwiRm9yZWdyb3VuZCI6eyIkaWQiOiI4MyIsIkNvbG9yIjp7IiRpZCI6Ijg0IiwiQSI6MjU1LCJSIjoxOTIsIkciOjgwLCJCIjo3N319LCJNYXhXaWR0aCI6MjAwLjAsIk1heEhlaWdodCI6IkluZmluaXR5IiwiU21hcnRGb3JlZ3JvdW5kSXNBY3RpdmUiOmZhbHNlLCJIb3Jpem9udGFsQWxpZ25tZW50IjowLCJWZXJ0aWNhbEFsaWdubWVudCI6MCwiU21hcnRGb3JlZ3JvdW5kIjpudWxsLCJNYXJnaW4iOnsiJGlkIjoiODUiLCJUb3AiOjAsIkxlZnQiOjAsIlJpZ2h0IjowLCJCb3R0b20iOjB9LCJQYWRkaW5nIjp7IiRpZCI6Ijg2IiwiVG9wIjowLCJMZWZ0IjowLCJSaWdodCI6MCwiQm90dG9tIjowfSwiQmFja2dyb3VuZCI6eyIkaWQiOiI4NyIsIkNvbG9yIjp7IiRyZWYiOiIyMCJ9fSwiSXNWaXNpYmxlIjp0cnVlLCJXaWR0aCI6MC4wLCJIZWlnaHQiOjAuMCwiQm9yZGVyU3R5bGUiOm51bGwsIlBhcmVudFN0eWxlIjpudWxsfSwiRHVyYXRpb25TdHlsZSI6eyIkaWQiOiI4OCIsIkZvbnRTZXR0aW5ncyI6eyIkaWQiOiI4OSIsIkZvbnRTaXplIjoxMCwiRm9udE5hbWUiOiJDYWxpYnJpIiwiSXNCb2xkIjpmYWxzZSwiSXNJdGFsaWMiOmZhbHNlLCJJc1VuZGVybGluZWQiOmZhbHNlLCJQYXJlbnRTdHlsZSI6bnVsbH0sIkF1dG9TaXplIjowLCJGb3JlZ3JvdW5kIjp7IiRpZCI6IjkwIiwiQ29sb3IiOnsiJGlkIjoiOTEiLCJBIjoyNTUsIlIiOjE5MiwiRyI6ODAsIkIiOjc3fX0sIk1heFdpZHRoIjoyMDAuMCwiTWF4SGVpZ2h0IjoiSW5maW5pdHkiLCJTbWFydEZvcmVncm91bmRJc0FjdGl2ZSI6ZmFsc2UsIkhvcml6b250YWxBbGlnbm1lbnQiOjAsIlZlcnRpY2FsQWxpZ25tZW50IjowLCJTbWFydEZvcmVncm91bmQiOm51bGwsIk1hcmdpbiI6eyIkaWQiOiI5MiIsIlRvcCI6MCwiTGVmdCI6MCwiUmlnaHQiOjAsIkJvdHRvbSI6MH0sIlBhZGRpbmciOnsiJGlkIjoiOTMiLCJUb3AiOjAsIkxlZnQiOjAsIlJpZ2h0IjowLCJCb3R0b20iOjB9LCJCYWNrZ3JvdW5kIjp7IiRpZCI6Ijk0IiwiQ29sb3IiOnsiJHJlZiI6IjIwIn19LCJJc1Zpc2libGUiOnRydWUsIldpZHRoIjowLjAsIkhlaWdodCI6MC4wLCJCb3JkZXJTdHlsZSI6bnVsbCwiUGFyZW50U3R5bGUiOm51bGx9LCJIb3Jpem9udGFsQ29ubmVjdG9yU3R5bGUiOnsiJGlkIjoiOTUiLCJMaW5lQ29sb3IiOnsiJGlkIjoiOTYiLCIkdHlwZSI6Ik5MUkUuQ29tbW9uLkRvbS5Tb2xpZENvbG9yQnJ1c2gsIE5MUkUuQ29tbW9uIiwiQ29sb3IiOnsiJGlkIjoiOTciLCJBIjoyNTUsIlIiOjIwNCwiRyI6MjA0LCJCIjoyMDR9fSwiTGluZVdlaWdodCI6MS4wLCJMaW5lVHlwZSI6MCwiUGFyZW50U3R5bGUiOm51bGx9LCJWZXJ0aWNhbENvbm5lY3RvclN0eWxlIjp7IiRpZCI6Ijk4IiwiTGluZUNvbG9yIjp7IiRpZCI6Ijk5IiwiJHR5cGUiOiJOTFJFLkNvbW1vbi5Eb20uU29saWRDb2xvckJydXNoLCBOTFJFLkNvbW1vbiIsIkNvbG9yIjp7IiRpZCI6IjEwMCIsIkEiOjI1NSwiUiI6MjA0LCJHIjoyMDQsIkIiOjIwNH19LCJMaW5lV2VpZ2h0IjowLjAsIkxpbmVUeXBlIjowLCJQYXJlbnRTdHlsZSI6bnVsbH0sIk1hcmdpbiI6bnVsbCwiU3RhcnREYXRlUG9zaXRpb24iOjMsIkVuZERhdGVQb3NpdGlvbiI6NCwiRGF0ZUlzVmlzaWJsZSI6dHJ1ZSwiVGl0bGVQb3NpdGlvbiI6MiwiRHVyYXRpb25Qb3NpdGlvbiI6NiwiUGVyY2VudGFnZUNvbXBsZXRlZFBvc2l0aW9uIjo2LCJTcGFjaW5nIjo1LCJJc0JlbG93VGltZWJhbmQiOnRydWUsIlBlcmNlbnRhZ2VDb21wbGV0ZVNoYXBlT3BhY2l0eSI6MzUsIlNoYXBlU3R5bGUiOnsiJGlkIjoiMTAxIiwiTWFyZ2luIjp7IiRpZCI6IjEwMiIsIlRvcCI6MCwiTGVmdCI6NCwiUmlnaHQiOjQsIkJvdHRvbSI6MH0sIlBhZGRpbmciOnsiJGlkIjoiMTAzIiwiVG9wIjowLCJMZWZ0IjowLCJSaWdodCI6MCwiQm90dG9tIjowfSwiQmFja2dyb3VuZCI6bnVsbCwiSXNWaXNpYmxlIjp0cnVlLCJXaWR0aCI6MC4wLCJIZWlnaHQiOjE2LjAsIkJvcmRlclN0eWxlIjp7IiRpZCI6IjEwNCIsIkxpbmVDb2xvciI6eyIkaWQiOiIxMDUiLCIkdHlwZSI6Ik5MUkUuQ29tbW9uLkRvbS5Tb2xpZENvbG9yQnJ1c2gsIE5MUkUuQ29tbW9uIiwiQ29sb3IiOnsiJGlkIjoiMTA2IiwiQSI6MjU1LCJSIjoyNTUsIkciOjAsIkIiOjB9fSwiTGluZVdlaWdodCI6MC4wLCJMaW5lVHlwZSI6MCwiUGFyZW50U3R5bGUiOm51bGx9LCJQYXJlbnRTdHlsZSI6bnVsbH0sIlRpdGxlU3R5bGUiOnsiJGlkIjoiMTA3IiwiRm9udFNldHRpbmdzIjp7IiRpZCI6IjEwOCIsIkZvbnRTaXplIjoxMSwiRm9udE5hbWUiOiJDYWxpYnJpIiwiSXNCb2xkIjp0cnVlLCJJc0l0YWxpYyI6ZmFsc2UsIklzVW5kZXJsaW5lZCI6ZmFsc2UsIlBhcmVudFN0eWxlIjpudWxsfSwiQXV0b1NpemUiOjAsIkZvcmVncm91bmQiOnsiJGlkIjoiMTA5IiwiQ29sb3IiOnsiJGlkIjoiMTEwIiwiQSI6MjU1LCJSIjowLCJHIjowLCJCIjowfX0sIk1heFdpZHRoIjo3MjAuMCwiTWF4SGVpZ2h0IjoiSW5maW5pdHkiLCJTbWFydEZvcmVncm91bmRJc0FjdGl2ZSI6ZmFsc2UsIkhvcml6b250YWxBbGlnbm1lbnQiOjEsIlZlcnRpY2FsQWxpZ25tZW50IjowLCJTbWFydEZvcmVncm91bmQiOm51bGwsIk1hcmdpbiI6eyIkaWQiOiIxMTEiLCJUb3AiOjAsIkxlZnQiOjAsIlJpZ2h0IjowLCJCb3R0b20iOjB9LCJQYWRkaW5nIjp7IiRpZCI6IjExMiIsIlRvcCI6MCwiTGVmdCI6MCwiUmlnaHQiOjAsIkJvdHRvbSI6MH0sIkJhY2tncm91bmQiOnsiJGlkIjoiMTEzIiwiQ29sb3IiOnsiJHJlZiI6IjIwIn19LCJJc1Zpc2libGUiOnRydWUsIldpZHRoIjowLjAsIkhlaWdodCI6MC4wLCJCb3JkZXJTdHlsZSI6bnVsbCwiUGFyZW50U3R5bGUiOm51bGx9LCJEYXRlU3R5bGUiOnsiJGlkIjoiMTE0IiwiRm9udFNldHRpbmdzIjp7IiRpZCI6IjExNSIsIkZvbnRTaXplIjoxMCwiRm9udE5hbWUiOiJDYWxpYnJpIiwiSXNCb2xkIjpmYWxzZSwiSXNJdGFsaWMiOmZhbHNlLCJJc1VuZGVybGluZWQiOmZhbHNlLCJQYXJlbnRTdHlsZSI6bnVsbH0sIkF1dG9TaXplIjowLCJGb3JlZ3JvdW5kIjp7IiRpZCI6IjExNiIsIkNvbG9yIjp7IiRpZCI6IjExNyIsIkEiOjI1NSwiUiI6MzEsIkciOjczLCJCIjoxMjZ9fSwiTWF4V2lkdGgiOjIwMC4wLCJNYXhIZWlnaHQiOiJJbmZpbml0eSIsIlNtYXJ0Rm9yZWdyb3VuZElzQWN0aXZlIjpmYWxzZSwiSG9yaXpvbnRhbEFsaWdubWVudCI6MCwiVmVydGljYWxBbGlnbm1lbnQiOjAsIlNtYXJ0Rm9yZWdyb3VuZCI6bnVsbCwiTWFyZ2luIjp7IiRpZCI6IjExOCIsIlRvcCI6MCwiTGVmdCI6MCwiUmlnaHQiOjAsIkJvdHRvbSI6MH0sIlBhZGRpbmciOnsiJGlkIjoiMTE5IiwiVG9wIjowLCJMZWZ0IjowLCJSaWdodCI6MCwiQm90dG9tIjowfSwiQmFja2dyb3VuZCI6eyIkaWQiOiIxMjAiLCJDb2xvciI6eyIkcmVmIjoiMjAifX0sIklzVmlzaWJsZSI6dHJ1ZSwiV2lkdGgiOjAuMCwiSGVpZ2h0IjowLjAsIkJvcmRlclN0eWxlIjpudWxsLCJQYXJlbnRTdHlsZSI6bnVsbH0sIkRhdGVGb3JtYXQiOnsiJGlkIjoiMTIxIiwiRm9ybWF0U3RyaW5nIjoiTS9kL3l5eXk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LCJfZXhwbGljaXRseVNldCI6eyIkaWQiOiIxMjIiLCJTaGFwZVN0eWxlIjpmYWxzZSwiVGl0bGVTdHlsZSI6ZmFsc2UsIkRhdGVTdHlsZSI6ZmFsc2UsIkhvcml6b250YWxDb25uZWN0b3JTdHlsZSI6ZmFsc2UsIlZlcnRpY2FsQ29ubmVjdG9yU3R5bGUiOmZhbHNlLCJQZXJjZW50YWdlQ29tcGxldGVTaGFwZU9wYWNpdHkiOmZhbHNlLCJTaGFwZSI6ZmFsc2UsIlNoYXBlVGhpY2tuZXNzIjpmYWxzZSwiRHVyYXRpb25Gb3JtYXQiOmZhbHNlLCJJbmNsdWRlTm9uV29ya2luZ0RheXNJbkR1cmF0aW9uIjpmYWxzZSwiTWFyZ2luIjpmYWxzZSwiU3RhcnREYXRlUG9zaXRpb24iOmZhbHNlLCJFbmREYXRlUG9zaXRpb24iOmZhbHNlLCJUaXRsZVBvc2l0aW9uIjpmYWxzZSwiRHVyYXRpb25Qb3NpdGlvbiI6ZmFsc2UsIlBlcmNlbnRhZ2VDb21wbGV0ZWRQb3NpdGlvbiI6ZmFsc2UsIlNwYWNpbmciOmZhbHNlLCJJc0JlbG93VGltZWJhbmQiOmZhbHNlLCJEYXRlRm9ybWF0IjpmYWxzZSwiSXNWaXNpYmxlIjpmYWxzZX19LCJTaG93RWxhcHNlZFRpbWVHcmFkaWVudFN0eWxlIjpmYWxzZX0sIlNjYWxlIjp7IiRpZCI6IjEyMyIsIlN0YXJ0RGF0ZSI6IjIwMTctMDMtMDRUMDA6MDA6MDAiLCJFbmREYXRlIjoiMjAxOC0wMS0wMVQyMzo1OTowMCIsIkZvcm1hdCI6Ik1NTSIsIlR5cGUiOjIsIkF1dG9EYXRlUmFuZ2UiOnRydWUsIldvcmtpbmdEYXlzIjoxMjcsIlRvZGF5TWFya2VyVGV4dCI6IlRvZGF5IiwiQXV0b1NjYWxlVHlwZSI6dHJ1ZX0sIk1pbGVzdG9uZXMiOlt7IiRpZCI6IjEyNCIsIkRhdGUiOiIyMDE3LTA0LTI2VDIzOjU5OjAwWiIsIlN0eWxlIjp7IiRpZCI6IjEyNSIsIlNoYXBlIjoyLCJDb25uZWN0b3JNYXJnaW4iOnsiJHJlZiI6IjU0In0sIkNvbm5lY3RvclN0eWxlIjp7IiRpZCI6IjEyNiIsIkxpbmVDb2xvciI6eyIkaWQiOiIxMjciLCIkdHlwZSI6Ik5MUkUuQ29tbW9uLkRvbS5Tb2xpZENvbG9yQnJ1c2gsIE5MUkUuQ29tbW9uIiwiQ29sb3IiOnsiJGlkIjoiMTI4IiwiQSI6MTI3LCJSIjoyNTUsIkciOjE5MiwiQiI6MH19LCJMaW5lV2VpZ2h0IjoxLjAsIkxpbmVUeXBlIjowLCJQYXJlbnRTdHlsZSI6eyIkcmVmIjoiNTUifX0sIklzQmVsb3dUaW1lYmFuZCI6ZmFsc2UsIkhpZGVEYXRlIjpmYWxzZSwiU2hhcGVTaXplIjoxLCJTcGFjaW5nIjoyLjAsIlBhZGRpbmciOnsiJHJlZiI6IjU4In0sIlNoYXBlU3R5bGUiOnsiJGlkIjoiMTI5IiwiTWFyZ2luIjp7IiRyZWYiOiI2MCJ9LCJQYWRkaW5nIjp7IiRyZWYiOiI2MSJ9LCJCYWNrZ3JvdW5kIjp7IiRpZCI6IjEzMCIsIkNvbG9yIjp7IiRpZCI6IjEzMSIsIkEiOjI1NSwiUiI6MTIxLCJHIjo5NSwiQiI6MTc1fX0sIklzVmlzaWJsZSI6dHJ1ZSwiV2lkdGgiOjE4LjAsIkhlaWdodCI6MjAuMCwiQm9yZGVyU3R5bGUiOnsiJGlkIjoiMTMyIiwiTGluZUNvbG9yIjp7IiRyZWYiOiI2MyJ9LCJMaW5lV2VpZ2h0IjowLjAsIkxpbmVUeXBlIjowLCJQYXJlbnRTdHlsZSI6eyIkcmVmIjoiNjIifX0sIlBhcmVudFN0eWxlIjp7IiRyZWYiOiI1OSJ9fSwiVGl0bGVTdHlsZSI6eyIkaWQiOiIxMzMiLCJGb250U2V0dGluZ3MiOnsiJGlkIjoiMTM0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CwiVmVydGljYWxBbGlnbm1lbnQiOjAsIlNtYXJ0Rm9yZWdyb3VuZCI6bnVsbCwiTWFyZ2luIjp7IiRyZWYiOiI2OSJ9LCJQYWRkaW5nIjp7IiRyZWYiOiI3MCJ9LCJCYWNrZ3JvdW5kIjp7IiRyZWYiOiI3MSJ9LCJJc1Zpc2libGUiOnRydWUsIldpZHRoIjowLjAsIkhlaWdodCI6MC4wLCJCb3JkZXJTdHlsZSI6eyIkaWQiOiIxMzUiLCJMaW5lQ29sb3IiOm51bGwsIkxpbmVXZWlnaHQiOjAuMCwiTGluZVR5cGUiOjAsIlBhcmVudFN0eWxlIjpudWxsfSwiUGFyZW50U3R5bGUiOnsiJHJlZiI6IjY1In19LCJEYXRlU3R5bGUiOnsiJGlkIjoiMTM2IiwiRm9udFNldHRpbmdzIjp7IiRpZCI6IjEzNyIsIkZvbnRTaXplIjoxMCwiRm9udE5hbWUiOiJDYWxpYnJpIiwiSXNCb2xkIjpmYWxzZSwiSXNJdGFsaWMiOmZhbHNlLCJJc1VuZGVybGluZWQiOmZhbHNlLCJQYXJlbnRTdHlsZSI6eyIkcmVmIjoiNzMifX0sIkF1dG9TaXplIjowLCJGb3JlZ3JvdW5kIjp7IiRyZWYiOiI3NCJ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EzOCIsIkxpbmVDb2xvciI6bnVsbCwiTGluZVdlaWdodCI6MC4wLCJMaW5lVHlwZSI6MCwiUGFyZW50U3R5bGUiOm51bGx9LCJQYXJlbnRTdHlsZSI6eyIkcmVmIjoiNzIifX0sIkRhdGVGb3JtYXQiOnsiJHJlZiI6Ijc5In0sIklzVmlzaWJsZSI6dHJ1ZSwiUGFyZW50U3R5bGUiOnsiJHJlZiI6IjUzIn19LCJQb3NpdGlvbiI6eyJSYXRpbyI6MC4wLCJJc0N1c3RvbSI6ZmFsc2V9LCJEYXRlRm9ybWF0Ijp7IiRyZWYiOiI3OSJ9LCJJZCI6IjA3ODYyNWVhLTUxZjUtNGJlMi1iM2FiLTk5YWI1ZDZhMzFiNiIsIkltcG9ydElkIjpudWxsLCJUaXRsZSI6IldlbGNvbWUgVGluYSBMdSEiLCJOb3RlIjpudWxsLCJIeXBlcmxpbmsiOm51bGwsIklzQ2hhbmdlZCI6ZmFsc2UsIklzTmV3IjpmYWxzZX0seyIkaWQiOiIxMzkiLCJEYXRlIjoiMjAxNy0wNy0wMVQyMzo1OTowMFoiLCJTdHlsZSI6eyIkaWQiOiIxNDAiLCJTaGFwZSI6MiwiQ29ubmVjdG9yTWFyZ2luIjp7IiRyZWYiOiI1NCJ9LCJDb25uZWN0b3JTdHlsZSI6eyIkaWQiOiIxNDEiLCJMaW5lQ29sb3IiOnsiJGlkIjoiMTQyIiwiJHR5cGUiOiJOTFJFLkNvbW1vbi5Eb20uU29saWRDb2xvckJydXNoLCBOTFJFLkNvbW1vbiIsIkNvbG9yIjp7IiRpZCI6IjE0MyIsIkEiOjEyNywiUiI6MjU1LCJHIjoxOTIsIkIiOjB9fSwiTGluZVdlaWdodCI6MS4wLCJMaW5lVHlwZSI6MCwiUGFyZW50U3R5bGUiOnsiJHJlZiI6IjU1In19LCJJc0JlbG93VGltZWJhbmQiOmZhbHNlLCJIaWRlRGF0ZSI6ZmFsc2UsIlNoYXBlU2l6ZSI6MSwiU3BhY2luZyI6Mi4wLCJQYWRkaW5nIjp7IiRyZWYiOiI1OCJ9LCJTaGFwZVN0eWxlIjp7IiRpZCI6IjE0NCIsIk1hcmdpbiI6eyIkcmVmIjoiNjAifSwiUGFkZGluZyI6eyIkcmVmIjoiNjEifSwiQmFja2dyb3VuZCI6eyIkaWQiOiIxNDUiLCJDb2xvciI6eyIkaWQiOiIxNDYiLCJBIjoyNTUsIlIiOjEyMSwiRyI6OTUsIkIiOjE3NX19LCJJc1Zpc2libGUiOnRydWUsIldpZHRoIjoxOC4wLCJIZWlnaHQiOjIwLjAsIkJvcmRlclN0eWxlIjp7IiRpZCI6IjE0NyIsIkxpbmVDb2xvciI6eyIkcmVmIjoiNjMifSwiTGluZVdlaWdodCI6MC4wLCJMaW5lVHlwZSI6MCwiUGFyZW50U3R5bGUiOnsiJHJlZiI6IjYyIn19LCJQYXJlbnRTdHlsZSI6eyIkcmVmIjoiNTkifX0sIlRpdGxlU3R5bGUiOnsiJGlkIjoiMTQ4IiwiRm9udFNldHRpbmdzIjp7IiRpZCI6IjE0OSIsIkZvbnRTaXplIjoxMSwiRm9udE5hbWUiOiJDYWxpYnJpIiwiSXNCb2xkIjp0cnVlLCJJc0l0YWxpYyI6ZmFsc2UsIklzVW5kZXJsaW5lZCI6ZmFsc2UsIlBhcmVudFN0eWxlIjp7IiRyZWYiOiI2NiJ9fSwiQXV0b1NpemUiOjAsIkZvcmVncm91bmQiOnsiJHJlZiI6IjY3In0sIk1heFdpZHRoIjoyMDAuMCwiTWF4SGVpZ2h0IjoiSW5maW5pdHkiLCJTbWFydEZvcmVncm91bmRJc0FjdGl2ZSI6ZmFsc2UsIkhvcml6b250YWxBbGlnbm1lbnQiOjAsIlZlcnRpY2FsQWxpZ25tZW50IjowLCJTbWFydEZvcmVncm91bmQiOm51bGwsIk1hcmdpbiI6eyIkcmVmIjoiNjkifSwiUGFkZGluZyI6eyIkcmVmIjoiNzAifSwiQmFja2dyb3VuZCI6eyIkcmVmIjoiNzEifSwiSXNWaXNpYmxlIjp0cnVlLCJXaWR0aCI6MC4wLCJIZWlnaHQiOjAuMCwiQm9yZGVyU3R5bGUiOnsiJGlkIjoiMTUwIiwiTGluZUNvbG9yIjpudWxsLCJMaW5lV2VpZ2h0IjowLjAsIkxpbmVUeXBlIjowLCJQYXJlbnRTdHlsZSI6bnVsbH0sIlBhcmVudFN0eWxlIjp7IiRyZWYiOiI2NSJ9fSwiRGF0ZVN0eWxlIjp7IiRpZCI6IjE1MSIsIkZvbnRTZXR0aW5ncyI6eyIkaWQiOiIxNTIiLCJGb250U2l6ZSI6MTAsIkZvbnROYW1lIjoiQ2FsaWJyaSIsIklzQm9sZCI6ZmFsc2UsIklzSXRhbGljIjpmYWxzZSwiSXNVbmRlcmxpbmVkIjpmYWxzZSwiUGFyZW50U3R5bGUiOnsiJHJlZiI6IjczIn19LCJBdXRvU2l6ZSI6MCwiRm9yZWdyb3VuZCI6eyIkcmVmIjoiNzQi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xNTMiLCJMaW5lQ29sb3IiOm51bGwsIkxpbmVXZWlnaHQiOjAuMCwiTGluZVR5cGUiOjAsIlBhcmVudFN0eWxlIjpudWxsfSwiUGFyZW50U3R5bGUiOnsiJHJlZiI6IjcyIn19LCJEYXRlRm9ybWF0Ijp7IiRyZWYiOiI3OSJ9LCJJc1Zpc2libGUiOnRydWUsIlBhcmVudFN0eWxlIjp7IiRyZWYiOiI1MyJ9fSwiUG9zaXRpb24iOnsiUmF0aW8iOjAuMCwiSXNDdXN0b20iOmZhbHNlfSwiRGF0ZUZvcm1hdCI6eyIkcmVmIjoiNzkifSwiSWQiOiI1YzI4YzQ1Zi1kOTI5LTQ4ZTktOGMzZC0wM2QyNWQwYjViNzUiLCJJbXBvcnRJZCI6bnVsbCwiVGl0bGUiOiJQcm9qZWN0IEROQSB8IENvbXBsZXRlIiwiTm90ZSI6bnVsbCwiSHlwZXJsaW5rIjpudWxsLCJJc0NoYW5nZWQiOmZhbHNlLCJJc05ldyI6ZmFsc2V9LHsiJGlkIjoiMTU0IiwiRGF0ZSI6IjIwMTctMTAtMDdUMjM6NTk6MDBaIiwiU3R5bGUiOnsiJGlkIjoiMTU1IiwiU2hhcGUiOjIsIkNvbm5lY3Rvck1hcmdpbiI6eyIkcmVmIjoiNTQifSwiQ29ubmVjdG9yU3R5bGUiOnsiJGlkIjoiMTU2IiwiTGluZUNvbG9yIjp7IiRpZCI6IjE1NyIsIiR0eXBlIjoiTkxSRS5Db21tb24uRG9tLlNvbGlkQ29sb3JCcnVzaCwgTkxSRS5Db21tb24iLCJDb2xvciI6eyIkaWQiOiIxNTgiLCJBIjoxMjcsIlIiOjI1NSwiRyI6MTkyLCJCIjowfX0sIkxpbmVXZWlnaHQiOjEuMCwiTGluZVR5cGUiOjAsIlBhcmVudFN0eWxlIjp7IiRyZWYiOiI1NSJ9fSwiSXNCZWxvd1RpbWViYW5kIjpmYWxzZSwiSGlkZURhdGUiOmZhbHNlLCJTaGFwZVNpemUiOjEsIlNwYWNpbmciOjIuMCwiUGFkZGluZyI6eyIkcmVmIjoiNTgifSwiU2hhcGVTdHlsZSI6eyIkaWQiOiIxNTkiLCJNYXJnaW4iOnsiJHJlZiI6IjYwIn0sIlBhZGRpbmciOnsiJHJlZiI6IjYxIn0sIkJhY2tncm91bmQiOnsiJGlkIjoiMTYwIiwiQ29sb3IiOnsiJGlkIjoiMTYxIiwiQSI6MjU1LCJSIjoxMjEsIkciOjk1LCJCIjoxNzV9fSwiSXNWaXNpYmxlIjp0cnVlLCJXaWR0aCI6MTguMCwiSGVpZ2h0IjoyMC4wLCJCb3JkZXJTdHlsZSI6eyIkaWQiOiIxNjIiLCJMaW5lQ29sb3IiOnsiJHJlZiI6IjYzIn0sIkxpbmVXZWlnaHQiOjAuMCwiTGluZVR5cGUiOjAsIlBhcmVudFN0eWxlIjp7IiRyZWYiOiI2MiJ9fSwiUGFyZW50U3R5bGUiOnsiJHJlZiI6IjU5In19LCJUaXRsZVN0eWxlIjp7IiRpZCI6IjE2MyIsIkZvbnRTZXR0aW5ncyI6eyIkaWQiOiIxNjQiLCJGb250U2l6ZSI6MTEsIkZvbnROYW1lIjoiQ2FsaWJyaSIsIklzQm9sZCI6dHJ1ZSwiSXNJdGFsaWMiOmZhbHNlLCJJc1VuZGVybGluZWQiOmZhbHNlLCJQYXJlbnRTdHlsZSI6eyIkcmVmIjoiNjYifX0sIkF1dG9TaXplIjowLCJGb3JlZ3JvdW5kIjp7IiRyZWYiOiI2NyJ9LCJNYXhXaWR0aCI6MjAwLjAsIk1heEhlaWdodCI6IkluZmluaXR5IiwiU21hcnRGb3JlZ3JvdW5kSXNBY3RpdmUiOmZhbHNlLCJIb3Jpem9udGFsQWxpZ25tZW50IjowLCJWZXJ0aWNhbEFsaWdubWVudCI6MCwiU21hcnRGb3JlZ3JvdW5kIjpudWxsLCJNYXJnaW4iOnsiJHJlZiI6IjY5In0sIlBhZGRpbmciOnsiJHJlZiI6IjcwIn0sIkJhY2tncm91bmQiOnsiJHJlZiI6IjcxIn0sIklzVmlzaWJsZSI6dHJ1ZSwiV2lkdGgiOjAuMCwiSGVpZ2h0IjowLjAsIkJvcmRlclN0eWxlIjp7IiRpZCI6IjE2NSIsIkxpbmVDb2xvciI6bnVsbCwiTGluZVdlaWdodCI6MC4wLCJMaW5lVHlwZSI6MCwiUGFyZW50U3R5bGUiOm51bGx9LCJQYXJlbnRTdHlsZSI6eyIkcmVmIjoiNjUifX0sIkRhdGVTdHlsZSI6eyIkaWQiOiIxNjYiLCJGb250U2V0dGluZ3MiOnsiJGlkIjoiMTY3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TY4IiwiTGluZUNvbG9yIjpudWxsLCJMaW5lV2VpZ2h0IjowLjAsIkxpbmVUeXBlIjowLCJQYXJlbnRTdHlsZSI6bnVsbH0sIlBhcmVudFN0eWxlIjp7IiRyZWYiOiI3MiJ9fSwiRGF0ZUZvcm1hdCI6eyIkcmVmIjoiNzkifSwiSXNWaXNpYmxlIjp0cnVlLCJQYXJlbnRTdHlsZSI6eyIkcmVmIjoiNTMifX0sIlBvc2l0aW9uIjp7IlJhdGlvIjowLjAsIklzQ3VzdG9tIjpmYWxzZX0sIkRhdGVGb3JtYXQiOnsiJHJlZiI6Ijc5In0sIklkIjoiNWQzMGZjYjUtNWIxNy00ZjQ4LWE1MGMtY2E2MWNhYTZkZjNlIiwiSW1wb3J0SWQiOm51bGwsIlRpdGxlIjoiUHJvamVjdCBSTkEgfCBDb21wbGV0ZSIsIk5vdGUiOm51bGwsIkh5cGVybGluayI6bnVsbCwiSXNDaGFuZ2VkIjpmYWxzZSwiSXNOZXciOmZhbHNlfSx7IiRpZCI6IjE2OSIsIkRhdGUiOiIyMDE3LTExLTA0VDIzOjU5OjAwWiIsIlN0eWxlIjp7IiRpZCI6IjE3MCIsIlNoYXBlIjoyLCJDb25uZWN0b3JNYXJnaW4iOnsiJHJlZiI6IjU0In0sIkNvbm5lY3RvclN0eWxlIjp7IiRpZCI6IjE3MSIsIkxpbmVDb2xvciI6eyIkaWQiOiIxNzIiLCIkdHlwZSI6Ik5MUkUuQ29tbW9uLkRvbS5Tb2xpZENvbG9yQnJ1c2gsIE5MUkUuQ29tbW9uIiwiQ29sb3IiOnsiJGlkIjoiMTczIiwiQSI6MTI3LCJSIjoyNTUsIkciOjE5MiwiQiI6MH19LCJMaW5lV2VpZ2h0IjoxLjAsIkxpbmVUeXBlIjowLCJQYXJlbnRTdHlsZSI6eyIkcmVmIjoiNTUifX0sIklzQmVsb3dUaW1lYmFuZCI6ZmFsc2UsIkhpZGVEYXRlIjpmYWxzZSwiU2hhcGVTaXplIjoxLCJTcGFjaW5nIjoyLjAsIlBhZGRpbmciOnsiJHJlZiI6IjU4In0sIlNoYXBlU3R5bGUiOnsiJGlkIjoiMTc0IiwiTWFyZ2luIjp7IiRyZWYiOiI2MCJ9LCJQYWRkaW5nIjp7IiRyZWYiOiI2MSJ9LCJCYWNrZ3JvdW5kIjp7IiRpZCI6IjE3NSIsIkNvbG9yIjp7IiRpZCI6IjE3NiIsIkEiOjI1NSwiUiI6MTIxLCJHIjo5NSwiQiI6MTc1fX0sIklzVmlzaWJsZSI6dHJ1ZSwiV2lkdGgiOjE4LjAsIkhlaWdodCI6MjAuMCwiQm9yZGVyU3R5bGUiOnsiJGlkIjoiMTc3IiwiTGluZUNvbG9yIjp7IiRyZWYiOiI2MyJ9LCJMaW5lV2VpZ2h0IjowLjAsIkxpbmVUeXBlIjowLCJQYXJlbnRTdHlsZSI6eyIkcmVmIjoiNjIifX0sIlBhcmVudFN0eWxlIjp7IiRyZWYiOiI1OSJ9fSwiVGl0bGVTdHlsZSI6eyIkaWQiOiIxNzgiLCJGb250U2V0dGluZ3MiOnsiJGlkIjoiMTc5IiwiRm9udFNpemUiOjExLCJGb250TmFtZSI6IkNhbGlicmkiLCJJc0JvbGQiOnRydWUsIklzSXRhbGljIjpmYWxzZSwiSXNVbmRlcmxpbmVkIjpmYWxzZSwiUGFyZW50U3R5bGUiOnsiJHJlZiI6IjY2In19LCJBdXRvU2l6ZSI6MiwiRm9yZWdyb3VuZCI6eyIkcmVmIjoiNjcifSwiTWF4V2lkdGgiOjEzNC42NzQzMzE2NjUwMzkwNiwiTWF4SGVpZ2h0IjoiSW5maW5pdHkiLCJTbWFydEZvcmVncm91bmRJc0FjdGl2ZSI6ZmFsc2UsIkhvcml6b250YWxBbGlnbm1lbnQiOjAsIlZlcnRpY2FsQWxpZ25tZW50IjowLCJTbWFydEZvcmVncm91bmQiOm51bGwsIk1hcmdpbiI6eyIkcmVmIjoiNjkifSwiUGFkZGluZyI6eyIkcmVmIjoiNzAifSwiQmFja2dyb3VuZCI6eyIkcmVmIjoiNzEifSwiSXNWaXNpYmxlIjp0cnVlLCJXaWR0aCI6MC4wLCJIZWlnaHQiOjAuMCwiQm9yZGVyU3R5bGUiOnsiJGlkIjoiMTgwIiwiTGluZUNvbG9yIjpudWxsLCJMaW5lV2VpZ2h0IjowLjAsIkxpbmVUeXBlIjowLCJQYXJlbnRTdHlsZSI6bnVsbH0sIlBhcmVudFN0eWxlIjp7IiRyZWYiOiI2NSJ9fSwiRGF0ZVN0eWxlIjp7IiRpZCI6IjE4MSIsIkZvbnRTZXR0aW5ncyI6eyIkaWQiOiIxODIiLCJGb250U2l6ZSI6MTAsIkZvbnROYW1lIjoiQ2FsaWJyaSIsIklzQm9sZCI6ZmFsc2UsIklzSXRhbGljIjpmYWxzZSwiSXNVbmRlcmxpbmVkIjpmYWxzZSwiUGFyZW50U3R5bGUiOnsiJHJlZiI6IjczIn19LCJBdXRvU2l6ZSI6MCwiRm9yZWdyb3VuZCI6eyIkcmVmIjoiNzQi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xODMiLCJMaW5lQ29sb3IiOm51bGwsIkxpbmVXZWlnaHQiOjAuMCwiTGluZVR5cGUiOjAsIlBhcmVudFN0eWxlIjpudWxsfSwiUGFyZW50U3R5bGUiOnsiJHJlZiI6IjcyIn19LCJEYXRlRm9ybWF0Ijp7IiRyZWYiOiI3OSJ9LCJJc1Zpc2libGUiOnRydWUsIlBhcmVudFN0eWxlIjp7IiRyZWYiOiI1MyJ9fSwiUG9zaXRpb24iOnsiUmF0aW8iOjAuMCwiSXNDdXN0b20iOmZhbHNlfSwiRGF0ZUZvcm1hdCI6eyIkcmVmIjoiNzkifSwiSWQiOiI4YTQ3MGFmMy1iODc0LTQ3YWMtOTA4OS03YzlkZDVkY2ZlZDciLCJJbXBvcnRJZCI6bnVsbCwiVGl0bGUiOiJQcm9qZWN0IEJsdWVqYXkgfCBDb21wbGV0ZSIsIk5vdGUiOm51bGwsIkh5cGVybGluayI6bnVsbCwiSXNDaGFuZ2VkIjpmYWxzZSwiSXNOZXciOmZhbHNlfSx7IiRpZCI6IjE4NCIsIkRhdGUiOiIyMDE4LTAxLTAxVDIzOjU5OjAwWiIsIlN0eWxlIjp7IiRpZCI6IjE4NSIsIlNoYXBlIjoyLCJDb25uZWN0b3JNYXJnaW4iOnsiJHJlZiI6IjU0In0sIkNvbm5lY3RvclN0eWxlIjp7IiRpZCI6IjE4NiIsIkxpbmVDb2xvciI6eyIkaWQiOiIxODciLCIkdHlwZSI6Ik5MUkUuQ29tbW9uLkRvbS5Tb2xpZENvbG9yQnJ1c2gsIE5MUkUuQ29tbW9uIiwiQ29sb3IiOnsiJGlkIjoiMTg4IiwiQSI6MTI3LCJSIjoyNTUsIkciOjE5MiwiQiI6MH19LCJMaW5lV2VpZ2h0IjoxLjAsIkxpbmVUeXBlIjowLCJQYXJlbnRTdHlsZSI6eyIkcmVmIjoiNTUifX0sIklzQmVsb3dUaW1lYmFuZCI6ZmFsc2UsIkhpZGVEYXRlIjpmYWxzZSwiU2hhcGVTaXplIjoxLCJTcGFjaW5nIjoyLjAsIlBhZGRpbmciOnsiJHJlZiI6IjU4In0sIlNoYXBlU3R5bGUiOnsiJGlkIjoiMTg5IiwiTWFyZ2luIjp7IiRyZWYiOiI2MCJ9LCJQYWRkaW5nIjp7IiRyZWYiOiI2MSJ9LCJCYWNrZ3JvdW5kIjp7IiRpZCI6IjE5MCIsIkNvbG9yIjp7IiRpZCI6IjE5MSIsIkEiOjI1NSwiUiI6MTIxLCJHIjo5NSwiQiI6MTc1fX0sIklzVmlzaWJsZSI6dHJ1ZSwiV2lkdGgiOjE4LjAsIkhlaWdodCI6MjAuMCwiQm9yZGVyU3R5bGUiOnsiJGlkIjoiMTkyIiwiTGluZUNvbG9yIjp7IiRyZWYiOiI2MyJ9LCJMaW5lV2VpZ2h0IjowLjAsIkxpbmVUeXBlIjowLCJQYXJlbnRTdHlsZSI6eyIkcmVmIjoiNjIifX0sIlBhcmVudFN0eWxlIjp7IiRyZWYiOiI1OSJ9fSwiVGl0bGVTdHlsZSI6eyIkaWQiOiIxOTMiLCJGb250U2V0dGluZ3MiOnsiJGlkIjoiMTk0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CwiVmVydGljYWxBbGlnbm1lbnQiOjAsIlNtYXJ0Rm9yZWdyb3VuZCI6bnVsbCwiTWFyZ2luIjp7IiRyZWYiOiI2OSJ9LCJQYWRkaW5nIjp7IiRyZWYiOiI3MCJ9LCJCYWNrZ3JvdW5kIjp7IiRyZWYiOiI3MSJ9LCJJc1Zpc2libGUiOnRydWUsIldpZHRoIjowLjAsIkhlaWdodCI6MC4wLCJCb3JkZXJTdHlsZSI6eyIkaWQiOiIxOTUiLCJMaW5lQ29sb3IiOm51bGwsIkxpbmVXZWlnaHQiOjAuMCwiTGluZVR5cGUiOjAsIlBhcmVudFN0eWxlIjpudWxsfSwiUGFyZW50U3R5bGUiOnsiJHJlZiI6IjY1In19LCJEYXRlU3R5bGUiOnsiJGlkIjoiMTk2IiwiRm9udFNldHRpbmdzIjp7IiRpZCI6IjE5NyIsIkZvbnRTaXplIjoxMCwiRm9udE5hbWUiOiJDYWxpYnJpIiwiSXNCb2xkIjpmYWxzZSwiSXNJdGFsaWMiOmZhbHNlLCJJc1VuZGVybGluZWQiOmZhbHNlLCJQYXJlbnRTdHlsZSI6eyIkcmVmIjoiNzMifX0sIkF1dG9TaXplIjowLCJGb3JlZ3JvdW5kIjp7IiRyZWYiOiI3NCJ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E5OCIsIkxpbmVDb2xvciI6bnVsbCwiTGluZVdlaWdodCI6MC4wLCJMaW5lVHlwZSI6MCwiUGFyZW50U3R5bGUiOm51bGx9LCJQYXJlbnRTdHlsZSI6eyIkcmVmIjoiNzIifX0sIkRhdGVGb3JtYXQiOnsiJHJlZiI6Ijc5In0sIklzVmlzaWJsZSI6dHJ1ZSwiUGFyZW50U3R5bGUiOnsiJHJlZiI6IjUzIn19LCJQb3NpdGlvbiI6eyJSYXRpbyI6MC4wLCJJc0N1c3RvbSI6ZmFsc2V9LCJEYXRlRm9ybWF0Ijp7IiRyZWYiOiI3OSJ9LCJJZCI6ImMyZGZmYzM3LTI4YzAtNDI5OS1iZTBkLTljZjdkYmFlNDUzYiIsIkltcG9ydElkIjpudWxsLCJUaXRsZSI6IkxhdW5jaCIsIk5vdGUiOm51bGwsIkh5cGVybGluayI6bnVsbCwiSXNDaGFuZ2VkIjpmYWxzZSwiSXNOZXciOmZhbHNlfSx7IiRpZCI6IjE5OSIsIkRhdGUiOiIyMDE3LTEyLTAyVDIzOjU5OjAwIiwiU3R5bGUiOnsiJGlkIjoiMjAwIiwiU2hhcGUiOjIsIkNvbm5lY3Rvck1hcmdpbiI6eyIkcmVmIjoiNTQifSwiQ29ubmVjdG9yU3R5bGUiOnsiJGlkIjoiMjAxIiwiTGluZUNvbG9yIjp7IiRpZCI6IjIwMiIsIiR0eXBlIjoiTkxSRS5Db21tb24uRG9tLlNvbGlkQ29sb3JCcnVzaCwgTkxSRS5Db21tb24iLCJDb2xvciI6eyIkaWQiOiIyMDMiLCJBIjoxMjcsIlIiOjI1NSwiRyI6MTkyLCJCIjowfX0sIkxpbmVXZWlnaHQiOjEuMCwiTGluZVR5cGUiOjAsIlBhcmVudFN0eWxlIjp7IiRyZWYiOiI1NSJ9fSwiSXNCZWxvd1RpbWViYW5kIjpmYWxzZSwiSGlkZURhdGUiOmZhbHNlLCJTaGFwZVNpemUiOjEsIlNwYWNpbmciOjIuMCwiUGFkZGluZyI6eyIkcmVmIjoiNTgifSwiU2hhcGVTdHlsZSI6eyIkaWQiOiIyMDQiLCJNYXJnaW4iOnsiJHJlZiI6IjYwIn0sIlBhZGRpbmciOnsiJHJlZiI6IjYxIn0sIkJhY2tncm91bmQiOnsiJGlkIjoiMjA1IiwiQ29sb3IiOnsiJGlkIjoiMjA2IiwiQSI6MjU1LCJSIjoxMjEsIkciOjk1LCJCIjoxNzV9fSwiSXNWaXNpYmxlIjp0cnVlLCJXaWR0aCI6MTguMCwiSGVpZ2h0IjoyMC4wLCJCb3JkZXJTdHlsZSI6eyIkaWQiOiIyMDciLCJMaW5lQ29sb3IiOnsiJHJlZiI6IjYzIn0sIkxpbmVXZWlnaHQiOjAuMCwiTGluZVR5cGUiOjAsIlBhcmVudFN0eWxlIjp7IiRyZWYiOiI2MiJ9fSwiUGFyZW50U3R5bGUiOnsiJHJlZiI6IjU5In19LCJUaXRsZVN0eWxlIjp7IiRpZCI6IjIwOCIsIkZvbnRTZXR0aW5ncyI6eyIkaWQiOiIyMDkiLCJGb250U2l6ZSI6MTEsIkZvbnROYW1lIjoiQ2FsaWJyaSIsIklzQm9sZCI6dHJ1ZSwiSXNJdGFsaWMiOmZhbHNlLCJJc1VuZGVybGluZWQiOmZhbHNlLCJQYXJlbnRTdHlsZSI6eyIkcmVmIjoiNjYifX0sIkF1dG9TaXplIjowLCJGb3JlZ3JvdW5kIjp7IiRyZWYiOiI2NyJ9LCJNYXhXaWR0aCI6MjAwLjAsIk1heEhlaWdodCI6IkluZmluaXR5IiwiU21hcnRGb3JlZ3JvdW5kSXNBY3RpdmUiOmZhbHNlLCJIb3Jpem9udGFsQWxpZ25tZW50IjowLCJWZXJ0aWNhbEFsaWdubWVudCI6MCwiU21hcnRGb3JlZ3JvdW5kIjpudWxsLCJNYXJnaW4iOnsiJHJlZiI6IjY5In0sIlBhZGRpbmciOnsiJHJlZiI6IjcwIn0sIkJhY2tncm91bmQiOnsiJHJlZiI6IjcxIn0sIklzVmlzaWJsZSI6dHJ1ZSwiV2lkdGgiOjAuMCwiSGVpZ2h0IjowLjAsIkJvcmRlclN0eWxlIjp7IiRpZCI6IjIxMCIsIkxpbmVDb2xvciI6bnVsbCwiTGluZVdlaWdodCI6MC4wLCJMaW5lVHlwZSI6MCwiUGFyZW50U3R5bGUiOm51bGx9LCJQYXJlbnRTdHlsZSI6eyIkcmVmIjoiNjUifX0sIkRhdGVTdHlsZSI6eyIkaWQiOiIyMTEiLCJGb250U2V0dGluZ3MiOnsiJGlkIjoiMjEy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jEzIiwiTGluZUNvbG9yIjpudWxsLCJMaW5lV2VpZ2h0IjowLjAsIkxpbmVUeXBlIjowLCJQYXJlbnRTdHlsZSI6bnVsbH0sIlBhcmVudFN0eWxlIjp7IiRyZWYiOiI3MiJ9fSwiRGF0ZUZvcm1hdCI6eyIkcmVmIjoiNzkifSwiSXNWaXNpYmxlIjp0cnVlLCJQYXJlbnRTdHlsZSI6eyIkcmVmIjoiNTMifX0sIlBvc2l0aW9uIjp7IlJhdGlvIjowLjAsIklzQ3VzdG9tIjpmYWxzZX0sIkRhdGVGb3JtYXQiOnsiJHJlZiI6Ijc5In0sIklkIjoiODJiYzk3MGMtZjI1MS00Yzk3LWI5MjktNzNmOGU4NzBmM2U4IiwiSW1wb3J0SWQiOm51bGwsIlRpdGxlIjoiUHJvamVjdCBGcnVpdCB8IENvbXBsZXRlIiwiTm90ZSI6bnVsbCwiSHlwZXJsaW5rIjpudWxsLCJJc0NoYW5nZWQiOmZhbHNlLCJJc05ldyI6ZmFsc2V9XSwiVGFza3MiOlt7IiRpZCI6IjIxNCIsIkdyb3VwTmFtZSI6bnVsbCwiU3RhcnREYXRlIjoiMjAxNy0wMy0wNFQwMDowMDowMFoiLCJFbmREYXRlIjoiMjAxNy0wNy0wMVQyMzo1OTowMFoiLCJQZXJjZW50YWdlQ29tcGxldGUiOm51bGwsIlN0eWxlIjp7IiRpZCI6IjIxNSIsIlNoYXBlIjoyLCJTaGFwZVRoaWNrbmVzcyI6MSwiRHVyYXRpb25Gb3JtYXQiOjAsIkluY2x1ZGVOb25Xb3JraW5nRGF5c0luRHVyYXRpb24iOmZhbHNlLCJQZXJjZW50YWdlQ29tcGxldGVTdHlsZSI6eyIkaWQiOiIyMTYiLCJGb250U2V0dGluZ3MiOnsiJGlkIjoiMjE3IiwiRm9udFNpemUiOjEwLCJGb250TmFtZSI6IkNhbGlicmkiLCJJc0JvbGQiOmZhbHNlLCJJc0l0YWxpYyI6ZmFsc2UsIklzVW5kZXJsaW5lZCI6ZmFsc2UsIlBhcmVudFN0eWxlIjp7IiRyZWYiOiI4MiJ9fSwiQXV0b1NpemUiOjAsIkZvcmVncm91bmQiOnsiJHJlZiI6IjgzIn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MjE4IiwiTGluZUNvbG9yIjpudWxsLCJMaW5lV2VpZ2h0IjowLjAsIkxpbmVUeXBlIjowLCJQYXJlbnRTdHlsZSI6bnVsbH0sIlBhcmVudFN0eWxlIjp7IiRyZWYiOiI4MSJ9fSwiRHVyYXRpb25TdHlsZSI6eyIkaWQiOiIyMTkiLCJGb250U2V0dGluZ3MiOnsiJGlkIjoiMjIwIiwiRm9udFNpemUiOjEwLCJGb250TmFtZSI6IkNhbGlicmkiLCJJc0JvbGQiOmZhbHNlLCJJc0l0YWxpYyI6ZmFsc2UsIklzVW5kZXJsaW5lZCI6ZmFsc2UsIlBhcmVudFN0eWxlIjp7IiRyZWYiOiI4OSJ9fSwiQXV0b1NpemUiOjAsIkZvcmVncm91bmQiOnsiJHJlZiI6IjkwIn0sIk1heFdpZHRoIjoyMDAuMCwiTWF4SGVpZ2h0IjoiSW5maW5pdHkiLCJTbWFydEZvcmVncm91bmRJc0FjdGl2ZSI6ZmFsc2UsIkhvcml6b250YWxBbGlnbm1lbnQiOjAsIlZlcnRpY2FsQWxpZ25tZW50IjowLCJTbWFydEZvcmVncm91bmQiOm51bGwsIk1hcmdpbiI6eyIkcmVmIjoiOTIifSwiUGFkZGluZyI6eyIkcmVmIjoiOTMifSwiQmFja2dyb3VuZCI6eyIkcmVmIjoiOTQifSwiSXNWaXNpYmxlIjp0cnVlLCJXaWR0aCI6MC4wLCJIZWlnaHQiOjAuMCwiQm9yZGVyU3R5bGUiOnsiJGlkIjoiMjIxIiwiTGluZUNvbG9yIjpudWxsLCJMaW5lV2VpZ2h0IjowLjAsIkxpbmVUeXBlIjowLCJQYXJlbnRTdHlsZSI6bnVsbH0sIlBhcmVudFN0eWxlIjp7IiRyZWYiOiI4OCJ9fSwiSG9yaXpvbnRhbENvbm5lY3RvclN0eWxlIjp7IiRpZCI6IjIyMiIsIkxpbmVDb2xvciI6eyIkcmVmIjoiOTYifSwiTGluZVdlaWdodCI6MS4wLCJMaW5lVHlwZSI6MCwiUGFyZW50U3R5bGUiOnsiJHJlZiI6Ijk1In19LCJWZXJ0aWNhbENvbm5lY3RvclN0eWxlIjp7IiRpZCI6IjIyMyIsIkxpbmVDb2xvciI6eyIkcmVmIjoiOTkifSwiTGluZVdlaWdodCI6MC4wLCJMaW5lVHlwZSI6MCwiUGFyZW50U3R5bGUiOnsiJHJlZiI6Ijk4In19LCJNYXJnaW4iOm51bGwsIlN0YXJ0RGF0ZVBvc2l0aW9uIjozLCJFbmREYXRlUG9zaXRpb24iOjQsIkRhdGVJc1Zpc2libGUiOnRydWUsIlRpdGxlUG9zaXRpb24iOjIsIkR1cmF0aW9uUG9zaXRpb24iOjYsIlBlcmNlbnRhZ2VDb21wbGV0ZWRQb3NpdGlvbiI6NiwiU3BhY2luZyI6NSwiSXNCZWxvd1RpbWViYW5kIjp0cnVlLCJQZXJjZW50YWdlQ29tcGxldGVTaGFwZU9wYWNpdHkiOjM1LCJTaGFwZVN0eWxlIjp7IiRpZCI6IjIyNCIsIk1hcmdpbiI6eyIkcmVmIjoiMTAyIn0sIlBhZGRpbmciOnsiJHJlZiI6IjEwMyJ9LCJCYWNrZ3JvdW5kIjp7IiRpZCI6IjIyNSIsIkNvbG9yIjp7IiRpZCI6IjIyNiIsIkEiOjI1NSwiUiI6MCwiRyI6MTE0LCJCIjoxODh9fSwiSXNWaXNpYmxlIjp0cnVlLCJXaWR0aCI6MC4wLCJIZWlnaHQiOjE2LjAsIkJvcmRlclN0eWxlIjp7IiRpZCI6IjIyNyIsIkxpbmVDb2xvciI6eyIkcmVmIjoiMTA1In0sIkxpbmVXZWlnaHQiOjAuMCwiTGluZVR5cGUiOjAsIlBhcmVudFN0eWxlIjp7IiRyZWYiOiIxMDQifX0sIlBhcmVudFN0eWxlIjp7IiRyZWYiOiIxMDEifX0sIlRpdGxlU3R5bGUiOnsiJGlkIjoiMjI4IiwiRm9udFNldHRpbmdzIjp7IiRpZCI6IjIyOSIsIkZvbnRTaXplIjoxMSwiRm9udE5hbWUiOiJDYWxpYnJpIiwiSXNCb2xkIjp0cnVlLCJJc0l0YWxpYyI6ZmFsc2UsIklzVW5kZXJsaW5lZCI6ZmFsc2UsIlBhcmVudFN0eWxlIjp7IiRyZWYiOiIxMDgifX0sIkF1dG9TaXplIjowLCJGb3JlZ3JvdW5kIjp7IiRyZWYiOiIxMDkifSwiTWF4V2lkdGgiOjcyMC4wLCJNYXhIZWlnaHQiOiJJbmZpbml0eSIsIlNtYXJ0Rm9yZWdyb3VuZElzQWN0aXZlIjpmYWxzZSwiSG9yaXpvbnRhbEFsaWdubWVudCI6MSwiVmVydGljYWxBbGlnbm1lbnQiOjAsIlNtYXJ0Rm9yZWdyb3VuZCI6bnVsbCwiTWFyZ2luIjp7IiRyZWYiOiIxMTEifSwiUGFkZGluZyI6eyIkcmVmIjoiMTEyIn0sIkJhY2tncm91bmQiOnsiJHJlZiI6IjExMyJ9LCJJc1Zpc2libGUiOnRydWUsIldpZHRoIjowLjAsIkhlaWdodCI6MC4wLCJCb3JkZXJTdHlsZSI6eyIkaWQiOiIyMzAiLCJMaW5lQ29sb3IiOm51bGwsIkxpbmVXZWlnaHQiOjAuMCwiTGluZVR5cGUiOjAsIlBhcmVudFN0eWxlIjpudWxsfSwiUGFyZW50U3R5bGUiOnsiJHJlZiI6IjEwNyJ9fSwiRGF0ZVN0eWxlIjp7IiRpZCI6IjIzMSIsIkZvbnRTZXR0aW5ncyI6eyIkaWQiOiIyMzI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IzMyIsIkxpbmVDb2xvciI6bnVsbCwiTGluZVdlaWdodCI6MC4wLCJMaW5lVHlwZSI6MCwiUGFyZW50U3R5bGUiOm51bGx9LCJQYXJlbnRTdHlsZSI6eyIkcmVmIjoiMTE0In19LCJEYXRlRm9ybWF0Ijp7IiRyZWYiOiIxMjEifSwiSXNWaXNpYmxlIjp0cnVlLCJQYXJlbnRTdHlsZSI6eyIkcmVmIjoiODAifX0sIkluZGV4IjoxLCJTbWFydER1cmF0aW9uQWN0aXZhdGVkIjpmYWxzZSwiRGF0ZUZvcm1hdCI6eyIkcmVmIjoiMTIxIn0sIklkIjoiOTUwZjFkMDMtZjk5ZC00MjhlLTliZjgtNDY2ZTU2NmJhOTU4IiwiSW1wb3J0SWQiOm51bGwsIlRpdGxlIjoiUHJvamVjdCBETkEiLCJOb3RlIjpudWxsLCJIeXBlcmxpbmsiOm51bGwsIklzQ2hhbmdlZCI6ZmFsc2UsIklzTmV3IjpmYWxzZX0seyIkaWQiOiIyMzQiLCJHcm91cE5hbWUiOm51bGwsIlN0YXJ0RGF0ZSI6IjIwMTctMDctMDFUMDA6MDA6MDBaIiwiRW5kRGF0ZSI6IjIwMTctMTAtMDdUMjM6NTk6MDBaIiwiUGVyY2VudGFnZUNvbXBsZXRlIjpudWxsLCJTdHlsZSI6eyIkaWQiOiIyMzUiLCJTaGFwZSI6MiwiU2hhcGVUaGlja25lc3MiOjEsIkR1cmF0aW9uRm9ybWF0IjowLCJJbmNsdWRlTm9uV29ya2luZ0RheXNJbkR1cmF0aW9uIjpmYWxzZSwiUGVyY2VudGFnZUNvbXBsZXRlU3R5bGUiOnsiJGlkIjoiMjM2IiwiRm9udFNldHRpbmdzIjp7IiRpZCI6IjIzNyIsIkZvbnRTaXplIjoxMCwiRm9udE5hbWUiOiJDYWxpYnJp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NYXJnaW4iOnsiJHJlZiI6Ijg1In0sIlBhZGRpbmciOnsiJHJlZiI6Ijg2In0sIkJhY2tncm91bmQiOnsiJHJlZiI6Ijg3In0sIklzVmlzaWJsZSI6dHJ1ZSwiV2lkdGgiOjAuMCwiSGVpZ2h0IjowLjAsIkJvcmRlclN0eWxlIjp7IiRpZCI6IjIzOCIsIkxpbmVDb2xvciI6bnVsbCwiTGluZVdlaWdodCI6MC4wLCJMaW5lVHlwZSI6MCwiUGFyZW50U3R5bGUiOm51bGx9LCJQYXJlbnRTdHlsZSI6eyIkcmVmIjoiODEifX0sIkR1cmF0aW9uU3R5bGUiOnsiJGlkIjoiMjM5IiwiRm9udFNldHRpbmdzIjp7IiRpZCI6IjI0MCIsIkZvbnRTaXplIjoxMCwiRm9udE5hbWUiOiJDYWxpYnJpIiwiSXNCb2xkIjpmYWxzZSwiSXNJdGFsaWMiOmZhbHNlLCJJc1VuZGVybGluZWQiOmZhbHNlLCJQYXJlbnRTdHlsZSI6eyIkcmVmIjoiODkifX0sIkF1dG9TaXplIjowLCJGb3JlZ3JvdW5kIjp7IiRyZWYiOiI5MCJ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I0MSIsIkxpbmVDb2xvciI6bnVsbCwiTGluZVdlaWdodCI6MC4wLCJMaW5lVHlwZSI6MCwiUGFyZW50U3R5bGUiOm51bGx9LCJQYXJlbnRTdHlsZSI6eyIkcmVmIjoiODgifX0sIkhvcml6b250YWxDb25uZWN0b3JTdHlsZSI6eyIkaWQiOiIyNDIiLCJMaW5lQ29sb3IiOnsiJHJlZiI6Ijk2In0sIkxpbmVXZWlnaHQiOjEuMCwiTGluZVR5cGUiOjAsIlBhcmVudFN0eWxlIjp7IiRyZWYiOiI5NSJ9fSwiVmVydGljYWxDb25uZWN0b3JTdHlsZSI6eyIkaWQiOiIyNDMiLCJMaW5lQ29sb3IiOnsiJHJlZiI6Ijk5In0sIkxpbmVXZWlnaHQiOjAuMCwiTGluZVR5cGUiOjAsIlBhcmVudFN0eWxlIjp7IiRyZWYiOiI5OCJ9fSwiTWFyZ2luIjpudWxsLCJTdGFydERhdGVQb3NpdGlvbiI6MywiRW5kRGF0ZVBvc2l0aW9uIjo0LCJEYXRlSXNWaXNpYmxlIjp0cnVlLCJUaXRsZVBvc2l0aW9uIjoyLCJEdXJhdGlvblBvc2l0aW9uIjo2LCJQZXJjZW50YWdlQ29tcGxldGVkUG9zaXRpb24iOjYsIlNwYWNpbmciOjUsIklzQmVsb3dUaW1lYmFuZCI6dHJ1ZSwiUGVyY2VudGFnZUNvbXBsZXRlU2hhcGVPcGFjaXR5IjozNSwiU2hhcGVTdHlsZSI6eyIkaWQiOiIyNDQiLCJNYXJnaW4iOnsiJHJlZiI6IjEwMiJ9LCJQYWRkaW5nIjp7IiRyZWYiOiIxMDMifSwiQmFja2dyb3VuZCI6eyIkaWQiOiIyNDUiLCJDb2xvciI6eyIkaWQiOiIyNDYiLCJBIjoyNTUsIlIiOjE4OCwiRyI6MTE0LCJCIjoyNDB9fSwiSXNWaXNpYmxlIjp0cnVlLCJXaWR0aCI6MC4wLCJIZWlnaHQiOjE2LjAsIkJvcmRlclN0eWxlIjp7IiRpZCI6IjI0NyIsIkxpbmVDb2xvciI6eyIkcmVmIjoiMTA1In0sIkxpbmVXZWlnaHQiOjAuMCwiTGluZVR5cGUiOjAsIlBhcmVudFN0eWxlIjp7IiRyZWYiOiIxMDQifX0sIlBhcmVudFN0eWxlIjp7IiRyZWYiOiIxMDEifX0sIlRpdGxlU3R5bGUiOnsiJGlkIjoiMjQ4IiwiRm9udFNldHRpbmdzIjp7IiRpZCI6IjI0OSIsIkZvbnRTaXplIjoxMSwiRm9udE5hbWUiOiJDYWxpYnJpIiwiSXNCb2xkIjp0cnVlLCJJc0l0YWxpYyI6ZmFsc2UsIklzVW5kZXJsaW5lZCI6ZmFsc2UsIlBhcmVudFN0eWxlIjp7IiRyZWYiOiIxMDgifX0sIkF1dG9TaXplIjowLCJGb3JlZ3JvdW5kIjp7IiRyZWYiOiIxMDkifSwiTWF4V2lkdGgiOjcyMC4wLCJNYXhIZWlnaHQiOiJJbmZpbml0eSIsIlNtYXJ0Rm9yZWdyb3VuZElzQWN0aXZlIjpmYWxzZSwiSG9yaXpvbnRhbEFsaWdubWVudCI6MSwiVmVydGljYWxBbGlnbm1lbnQiOjAsIlNtYXJ0Rm9yZWdyb3VuZCI6bnVsbCwiTWFyZ2luIjp7IiRyZWYiOiIxMTEifSwiUGFkZGluZyI6eyIkcmVmIjoiMTEyIn0sIkJhY2tncm91bmQiOnsiJHJlZiI6IjExMyJ9LCJJc1Zpc2libGUiOnRydWUsIldpZHRoIjowLjAsIkhlaWdodCI6MC4wLCJCb3JkZXJTdHlsZSI6eyIkaWQiOiIyNTAiLCJMaW5lQ29sb3IiOm51bGwsIkxpbmVXZWlnaHQiOjAuMCwiTGluZVR5cGUiOjAsIlBhcmVudFN0eWxlIjpudWxsfSwiUGFyZW50U3R5bGUiOnsiJHJlZiI6IjEwNyJ9fSwiRGF0ZVN0eWxlIjp7IiRpZCI6IjI1MSIsIkZvbnRTZXR0aW5ncyI6eyIkaWQiOiIyNTI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I1MyIsIkxpbmVDb2xvciI6bnVsbCwiTGluZVdlaWdodCI6MC4wLCJMaW5lVHlwZSI6MCwiUGFyZW50U3R5bGUiOm51bGx9LCJQYXJlbnRTdHlsZSI6eyIkcmVmIjoiMTE0In19LCJEYXRlRm9ybWF0Ijp7IiRyZWYiOiIxMjEifSwiSXNWaXNpYmxlIjp0cnVlLCJQYXJlbnRTdHlsZSI6eyIkcmVmIjoiODAifX0sIkluZGV4IjoyLCJTbWFydER1cmF0aW9uQWN0aXZhdGVkIjpmYWxzZSwiRGF0ZUZvcm1hdCI6eyIkcmVmIjoiMTIxIn0sIklkIjoiYzk1ZjdmNGQtMmNjYy00NWNlLWI0YWMtNzU1YjRmMTU5MDdlIiwiSW1wb3J0SWQiOm51bGwsIlRpdGxlIjoiUHJvamVjdCBSTkEiLCJOb3RlIjpudWxsLCJIeXBlcmxpbmsiOm51bGwsIklzQ2hhbmdlZCI6ZmFsc2UsIklzTmV3IjpmYWxzZX0seyIkaWQiOiIyNTQiLCJHcm91cE5hbWUiOm51bGwsIlN0YXJ0RGF0ZSI6IjIwMTctMDktMDJUMDA6MDA6MDBaIiwiRW5kRGF0ZSI6IjIwMTctMTItMDJUMjM6NTk6MDBaIiwiUGVyY2VudGFnZUNvbXBsZXRlIjpudWxsLCJTdHlsZSI6eyIkaWQiOiIyNTUiLCJTaGFwZSI6MiwiU2hhcGVUaGlja25lc3MiOjEsIkR1cmF0aW9uRm9ybWF0IjowLCJJbmNsdWRlTm9uV29ya2luZ0RheXNJbkR1cmF0aW9uIjpmYWxzZSwiUGVyY2VudGFnZUNvbXBsZXRlU3R5bGUiOnsiJGlkIjoiMjU2IiwiRm9udFNldHRpbmdzIjp7IiRpZCI6IjI1NyIsIkZvbnRTaXplIjoxMCwiRm9udE5hbWUiOiJDYWxpYnJp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NYXJnaW4iOnsiJHJlZiI6Ijg1In0sIlBhZGRpbmciOnsiJHJlZiI6Ijg2In0sIkJhY2tncm91bmQiOnsiJHJlZiI6Ijg3In0sIklzVmlzaWJsZSI6dHJ1ZSwiV2lkdGgiOjAuMCwiSGVpZ2h0IjowLjAsIkJvcmRlclN0eWxlIjp7IiRpZCI6IjI1OCIsIkxpbmVDb2xvciI6bnVsbCwiTGluZVdlaWdodCI6MC4wLCJMaW5lVHlwZSI6MCwiUGFyZW50U3R5bGUiOm51bGx9LCJQYXJlbnRTdHlsZSI6eyIkcmVmIjoiODEifX0sIkR1cmF0aW9uU3R5bGUiOnsiJGlkIjoiMjU5IiwiRm9udFNldHRpbmdzIjp7IiRpZCI6IjI2MCIsIkZvbnRTaXplIjoxMCwiRm9udE5hbWUiOiJDYWxpYnJpIiwiSXNCb2xkIjpmYWxzZSwiSXNJdGFsaWMiOmZhbHNlLCJJc1VuZGVybGluZWQiOmZhbHNlLCJQYXJlbnRTdHlsZSI6eyIkcmVmIjoiODkifX0sIkF1dG9TaXplIjowLCJGb3JlZ3JvdW5kIjp7IiRyZWYiOiI5MCJ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I2MSIsIkxpbmVDb2xvciI6bnVsbCwiTGluZVdlaWdodCI6MC4wLCJMaW5lVHlwZSI6MCwiUGFyZW50U3R5bGUiOm51bGx9LCJQYXJlbnRTdHlsZSI6eyIkcmVmIjoiODgifX0sIkhvcml6b250YWxDb25uZWN0b3JTdHlsZSI6eyIkaWQiOiIyNjIiLCJMaW5lQ29sb3IiOnsiJHJlZiI6Ijk2In0sIkxpbmVXZWlnaHQiOjEuMCwiTGluZVR5cGUiOjAsIlBhcmVudFN0eWxlIjp7IiRyZWYiOiI5NSJ9fSwiVmVydGljYWxDb25uZWN0b3JTdHlsZSI6eyIkaWQiOiIyNjMiLCJMaW5lQ29sb3IiOnsiJHJlZiI6Ijk5In0sIkxpbmVXZWlnaHQiOjAuMCwiTGluZVR5cGUiOjAsIlBhcmVudFN0eWxlIjp7IiRyZWYiOiI5OCJ9fSwiTWFyZ2luIjpudWxsLCJTdGFydERhdGVQb3NpdGlvbiI6MywiRW5kRGF0ZVBvc2l0aW9uIjo0LCJEYXRlSXNWaXNpYmxlIjp0cnVlLCJUaXRsZVBvc2l0aW9uIjoyLCJEdXJhdGlvblBvc2l0aW9uIjo2LCJQZXJjZW50YWdlQ29tcGxldGVkUG9zaXRpb24iOjYsIlNwYWNpbmciOjUsIklzQmVsb3dUaW1lYmFuZCI6dHJ1ZSwiUGVyY2VudGFnZUNvbXBsZXRlU2hhcGVPcGFjaXR5IjozNSwiU2hhcGVTdHlsZSI6eyIkaWQiOiIyNjQiLCJNYXJnaW4iOnsiJHJlZiI6IjEwMiJ9LCJQYWRkaW5nIjp7IiRyZWYiOiIxMDMifSwiQmFja2dyb3VuZCI6eyIkaWQiOiIyNjUiLCJDb2xvciI6eyIkaWQiOiIyNjYiLCJBIjoyNTUsIlIiOjIyMiwiRyI6NzEsIkIiOjE0Mn19LCJJc1Zpc2libGUiOnRydWUsIldpZHRoIjowLjAsIkhlaWdodCI6MTYuMCwiQm9yZGVyU3R5bGUiOnsiJGlkIjoiMjY3IiwiTGluZUNvbG9yIjp7IiRyZWYiOiIxMDUifSwiTGluZVdlaWdodCI6MC4wLCJMaW5lVHlwZSI6MCwiUGFyZW50U3R5bGUiOnsiJHJlZiI6IjEwNCJ9fSwiUGFyZW50U3R5bGUiOnsiJHJlZiI6IjEwMSJ9fSwiVGl0bGVTdHlsZSI6eyIkaWQiOiIyNjgiLCJGb250U2V0dGluZ3MiOnsiJGlkIjoiMjY5IiwiRm9udFNpemUiOjExLCJGb250TmFtZSI6IkNhbGlicmkiLCJJc0JvbGQiOnRydWUsIklzSXRhbGljIjpmYWxzZSwiSXNVbmRlcmxpbmVkIjpmYWxzZSwiUGFyZW50U3R5bGUiOnsiJHJlZiI6IjEwOCJ9fSwiQXV0b1NpemUiOjAsIkZvcmVncm91bmQiOnsiJHJlZiI6IjEwOSJ9LCJNYXhXaWR0aCI6NzIwLjAsIk1heEhlaWdodCI6IkluZmluaXR5IiwiU21hcnRGb3JlZ3JvdW5kSXNBY3RpdmUiOmZhbHNlLCJIb3Jpem9udGFsQWxpZ25tZW50IjoxLCJWZXJ0aWNhbEFsaWdubWVudCI6MCwiU21hcnRGb3JlZ3JvdW5kIjpudWxsLCJNYXJnaW4iOnsiJHJlZiI6IjExMSJ9LCJQYWRkaW5nIjp7IiRyZWYiOiIxMTIifSwiQmFja2dyb3VuZCI6eyIkcmVmIjoiMTEzIn0sIklzVmlzaWJsZSI6dHJ1ZSwiV2lkdGgiOjAuMCwiSGVpZ2h0IjowLjAsIkJvcmRlclN0eWxlIjp7IiRpZCI6IjI3MCIsIkxpbmVDb2xvciI6bnVsbCwiTGluZVdlaWdodCI6MC4wLCJMaW5lVHlwZSI6MCwiUGFyZW50U3R5bGUiOm51bGx9LCJQYXJlbnRTdHlsZSI6eyIkcmVmIjoiMTA3In19LCJEYXRlU3R5bGUiOnsiJGlkIjoiMjcxIiwiRm9udFNldHRpbmdzIjp7IiRpZCI6IjI3MiIsIkZvbnRTaXplIjoxMCwiRm9udE5hbWUiOiJDYWxpYnJpIiwiSXNCb2xkIjpmYWxzZSwiSXNJdGFsaWMiOmZhbHNlLCJJc1VuZGVybGluZWQiOmZhbHNlLCJQYXJlbnRTdHlsZSI6eyIkcmVmIjoiMTE1In19LCJBdXRvU2l6ZSI6MCwiRm9yZWdyb3VuZCI6eyIkcmVmIjoiMTE2In0sIk1heFdpZHRoIjoyMDAuMCwiTWF4SGVpZ2h0IjoiSW5maW5pdHkiLCJTbWFydEZvcmVncm91bmRJc0FjdGl2ZSI6ZmFsc2UsIkhvcml6b250YWxBbGlnbm1lbnQiOjAsIlZlcnRpY2FsQWxpZ25tZW50IjowLCJTbWFydEZvcmVncm91bmQiOm51bGwsIk1hcmdpbiI6eyIkcmVmIjoiMTE4In0sIlBhZGRpbmciOnsiJHJlZiI6IjExOSJ9LCJCYWNrZ3JvdW5kIjp7IiRyZWYiOiIxMjAifSwiSXNWaXNpYmxlIjp0cnVlLCJXaWR0aCI6MC4wLCJIZWlnaHQiOjAuMCwiQm9yZGVyU3R5bGUiOnsiJGlkIjoiMjczIiwiTGluZUNvbG9yIjpudWxsLCJMaW5lV2VpZ2h0IjowLjAsIkxpbmVUeXBlIjowLCJQYXJlbnRTdHlsZSI6bnVsbH0sIlBhcmVudFN0eWxlIjp7IiRyZWYiOiIxMTQifX0sIkRhdGVGb3JtYXQiOnsiJHJlZiI6IjEyMSJ9LCJJc1Zpc2libGUiOnRydWUsIlBhcmVudFN0eWxlIjp7IiRyZWYiOiI4MCJ9fSwiSW5kZXgiOjMsIlNtYXJ0RHVyYXRpb25BY3RpdmF0ZWQiOmZhbHNlLCJEYXRlRm9ybWF0Ijp7IiRyZWYiOiIxMjEifSwiSWQiOiIxMzUzOWQ0YS01NTdhLTQxNzQtYmYwMi0wYzVjN2YyN2RlZTEiLCJJbXBvcnRJZCI6bnVsbCwiVGl0bGUiOiJQcm9qZWN0IEZydWl0IiwiTm90ZSI6bnVsbCwiSHlwZXJsaW5rIjpudWxsLCJJc0NoYW5nZWQiOmZhbHNlLCJJc05ldyI6ZmFsc2V9LHsiJGlkIjoiMjc0IiwiR3JvdXBOYW1lIjpudWxsLCJTdGFydERhdGUiOiIyMDE3LTA2LTAzVDAwOjAwOjAwWiIsIkVuZERhdGUiOiIyMDE3LTExLTA0VDIzOjU5OjAwWiIsIlBlcmNlbnRhZ2VDb21wbGV0ZSI6bnVsbCwiU3R5bGUiOnsiJGlkIjoiMjc1IiwiU2hhcGUiOjIsIlNoYXBlVGhpY2tuZXNzIjoxLCJEdXJhdGlvbkZvcm1hdCI6MCwiSW5jbHVkZU5vbldvcmtpbmdEYXlzSW5EdXJhdGlvbiI6ZmFsc2UsIlBlcmNlbnRhZ2VDb21wbGV0ZVN0eWxlIjp7IiRpZCI6IjI3NiIsIkZvbnRTZXR0aW5ncyI6eyIkaWQiOiIyNzc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yNzgiLCJMaW5lQ29sb3IiOm51bGwsIkxpbmVXZWlnaHQiOjAuMCwiTGluZVR5cGUiOjAsIlBhcmVudFN0eWxlIjpudWxsfSwiUGFyZW50U3R5bGUiOnsiJHJlZiI6IjgxIn19LCJEdXJhdGlvblN0eWxlIjp7IiRpZCI6IjI3OSIsIkZvbnRTZXR0aW5ncyI6eyIkaWQiOiIyODAiLCJGb250U2l6ZSI6MTAsIkZvbnROYW1lIjoiQ2FsaWJyaSIsIklzQm9sZCI6ZmFsc2UsIklzSXRhbGljIjpmYWxzZSwiSXNVbmRlcmxpbmVkIjpmYWxzZSwiUGFyZW50U3R5bGUiOnsiJHJlZiI6Ijg5In19LCJBdXRvU2l6ZSI6MCwiRm9yZWdyb3VuZCI6eyIkcmVmIjoiOTAi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yODEiLCJMaW5lQ29sb3IiOm51bGwsIkxpbmVXZWlnaHQiOjAuMCwiTGluZVR5cGUiOjAsIlBhcmVudFN0eWxlIjpudWxsfSwiUGFyZW50U3R5bGUiOnsiJHJlZiI6Ijg4In19LCJIb3Jpem9udGFsQ29ubmVjdG9yU3R5bGUiOnsiJGlkIjoiMjgyIiwiTGluZUNvbG9yIjp7IiRyZWYiOiI5NiJ9LCJMaW5lV2VpZ2h0IjoxLjAsIkxpbmVUeXBlIjowLCJQYXJlbnRTdHlsZSI6eyIkcmVmIjoiOTUifX0sIlZlcnRpY2FsQ29ubmVjdG9yU3R5bGUiOnsiJGlkIjoiMjgzIiwiTGluZUNvbG9yIjp7IiRyZWYiOiI5OSJ9LCJMaW5lV2VpZ2h0IjowLjAsIkxpbmVUeXBlIjowLCJQYXJlbnRTdHlsZSI6eyIkcmVmIjoiOTgifX0sIk1hcmdpbiI6bnVsbCwiU3RhcnREYXRlUG9zaXRpb24iOjMsIkVuZERhdGVQb3NpdGlvbiI6NCwiRGF0ZUlzVmlzaWJsZSI6dHJ1ZSwiVGl0bGVQb3NpdGlvbiI6MiwiRHVyYXRpb25Qb3NpdGlvbiI6NiwiUGVyY2VudGFnZUNvbXBsZXRlZFBvc2l0aW9uIjo2LCJTcGFjaW5nIjo1LCJJc0JlbG93VGltZWJhbmQiOnRydWUsIlBlcmNlbnRhZ2VDb21wbGV0ZVNoYXBlT3BhY2l0eSI6MzUsIlNoYXBlU3R5bGUiOnsiJGlkIjoiMjg0IiwiTWFyZ2luIjp7IiRyZWYiOiIxMDIifSwiUGFkZGluZyI6eyIkcmVmIjoiMTAzIn0sIkJhY2tncm91bmQiOnsiJGlkIjoiMjg1IiwiQ29sb3IiOnsiJGlkIjoiMjg2IiwiQSI6MjU1LCJSIjoxMDQsIkciOjE0NiwiQiI6MTYwfX0sIklzVmlzaWJsZSI6dHJ1ZSwiV2lkdGgiOjAuMCwiSGVpZ2h0IjoxNi4wLCJCb3JkZXJTdHlsZSI6eyIkaWQiOiIyODciLCJMaW5lQ29sb3IiOnsiJHJlZiI6IjEwNSJ9LCJMaW5lV2VpZ2h0IjowLjAsIkxpbmVUeXBlIjowLCJQYXJlbnRTdHlsZSI6eyIkcmVmIjoiMTA0In19LCJQYXJlbnRTdHlsZSI6eyIkcmVmIjoiMTAxIn19LCJUaXRsZVN0eWxlIjp7IiRpZCI6IjI4OCIsIkZvbnRTZXR0aW5ncyI6eyIkaWQiOiIyODkiLCJGb250U2l6ZSI6MTEsIkZvbnROYW1lIjoiQ2FsaWJyaSIsIklzQm9sZCI6dHJ1ZSwiSXNJdGFsaWMiOmZhbHNlLCJJc1VuZGVybGluZWQiOmZhbHNlLCJQYXJlbnRTdHlsZSI6eyIkcmVmIjoiMTA4In19LCJBdXRvU2l6ZSI6MCwiRm9yZWdyb3VuZCI6eyIkcmVmIjoiMTA5In0sIk1heFdpZHRoIjo3MjAuMCwiTWF4SGVpZ2h0IjoiSW5maW5pdHkiLCJTbWFydEZvcmVncm91bmRJc0FjdGl2ZSI6ZmFsc2UsIkhvcml6b250YWxBbGlnbm1lbnQiOjEsIlZlcnRpY2FsQWxpZ25tZW50IjowLCJTbWFydEZvcmVncm91bmQiOm51bGwsIk1hcmdpbiI6eyIkcmVmIjoiMTExIn0sIlBhZGRpbmciOnsiJHJlZiI6IjExMiJ9LCJCYWNrZ3JvdW5kIjp7IiRyZWYiOiIxMTMifSwiSXNWaXNpYmxlIjp0cnVlLCJXaWR0aCI6MC4wLCJIZWlnaHQiOjAuMCwiQm9yZGVyU3R5bGUiOnsiJGlkIjoiMjkwIiwiTGluZUNvbG9yIjpudWxsLCJMaW5lV2VpZ2h0IjowLjAsIkxpbmVUeXBlIjowLCJQYXJlbnRTdHlsZSI6bnVsbH0sIlBhcmVudFN0eWxlIjp7IiRyZWYiOiIxMDcifX0sIkRhdGVTdHlsZSI6eyIkaWQiOiIyOTEiLCJGb250U2V0dGluZ3MiOnsiJGlkIjoiMjkyIiwiRm9udFNpemUiOjEwLCJGb250TmFtZSI6IkNhbGlicmkiLCJJc0JvbGQiOmZhbHNlLCJJc0l0YWxpYyI6ZmFsc2UsIklzVW5kZXJsaW5lZCI6ZmFsc2UsIlBhcmVudFN0eWxlIjp7IiRyZWYiOiIxMTUifX0sIkF1dG9TaXplIjowLCJGb3JlZ3JvdW5kIjp7IiRyZWYiOiIxMTYifSwiTWF4V2lkdGgiOjIwMC4wLCJNYXhIZWlnaHQiOiJJbmZpbml0eSIsIlNtYXJ0Rm9yZWdyb3VuZElzQWN0aXZlIjpmYWxzZSwiSG9yaXpvbnRhbEFsaWdubWVudCI6MCwiVmVydGljYWxBbGlnbm1lbnQiOjAsIlNtYXJ0Rm9yZWdyb3VuZCI6bnVsbCwiTWFyZ2luIjp7IiRyZWYiOiIxMTgifSwiUGFkZGluZyI6eyIkcmVmIjoiMTE5In0sIkJhY2tncm91bmQiOnsiJHJlZiI6IjEyMCJ9LCJJc1Zpc2libGUiOnRydWUsIldpZHRoIjowLjAsIkhlaWdodCI6MC4wLCJCb3JkZXJTdHlsZSI6eyIkaWQiOiIyOTMiLCJMaW5lQ29sb3IiOm51bGwsIkxpbmVXZWlnaHQiOjAuMCwiTGluZVR5cGUiOjAsIlBhcmVudFN0eWxlIjpudWxsfSwiUGFyZW50U3R5bGUiOnsiJHJlZiI6IjExNCJ9fSwiRGF0ZUZvcm1hdCI6eyIkcmVmIjoiMTIxIn0sIklzVmlzaWJsZSI6dHJ1ZSwiUGFyZW50U3R5bGUiOnsiJHJlZiI6IjgwIn19LCJJbmRleCI6NCwiU21hcnREdXJhdGlvbkFjdGl2YXRlZCI6ZmFsc2UsIkRhdGVGb3JtYXQiOnsiJHJlZiI6IjEyMSJ9LCJJZCI6IjhiNjI2NmY4LTQyZmEtNDBkNC1hYzhjLTE5NGE5NjlmYjFiNCIsIkltcG9ydElkIjpudWxsLCJUaXRsZSI6IlByb2plY3QgQmx1ZWpheSIsIk5vdGUiOm51bGwsIkh5cGVybGluayI6bnVsbCwiSXNDaGFuZ2VkIjpmYWxzZSwiSXNOZXciOmZhbHNlfV0sIk1zUHJvamVjdEl0ZW1zVHJlZSI6eyIkaWQiOiIyOTQiLCJSb290Ijp7IkltcG9ydElkIjpudWxsLCJJc0ltcG9ydGVkIjpmYWxzZSwiQ2hpbGRyZW4iOltdfX0sIk1ldGFkYXRhIjp7IiRpZCI6IjI5NSJ9LCJTZXR0aW5ncyI6eyIkaWQiOiIyOTYiLCJJbXBhT3B0aW9ucyI6eyIkaWQiOiIyOTciLCJMZWZ0VG9SaWdodCI6ZmFsc2UsIlBheWxvYWRPcHRpb25zIjoyfSwiVXNlQ29tcHJlc3Npb24iOmZhbHNlLCJDb21wcmVzaW9uUGVyY2VudGFnZSI6MC4wLCJJbmFjdGl2ZUludGVydmFsV2lkdGhUaHJlc2hvbGQiOjAuMCwiSW5hY3RpdmVJbnRlcnZhbFdpZHRoIjowLjAsIlNwbGl0VGFza3MiOmZhbHNlLCJVc2VDbHVzdGVyIjpmYWxzZSwiRXBzaWxvbiI6MC4wLCJNaW5Qb2ludHNUb0Zvcm1BQ2x1c3RlciI6MCwiR2VuZXJhdGVJbnZpc2libGVTaGFwZXMiOmZhbHNlLCJTbWFydFRpbWVsaW5lVGFza1BlcmNlbnRhZ2VGaXQiOmZhbHNlfSwiSXNOZXciOnRydWUsIkltcG9ydFR5cGUiOjAsIkZpbGVQYXRoIjpudWxsLCJUaW1lQ29uZmlndXJhdGlvbiI6eyIkaWQiOiIyOTgiLCJVc2VUaW1lIjpmYWxzZSwiV29ya0RheVN0YXJ0IjoiMDA6MDA6MDAiLCJXb3JrRGF5RW5kIjoiMjM6NTk6MDAifX0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ASTER" val="__part_0"/>
  <p:tag name="__PART_0" val="eyIkaWQiOiIxIiwiQ3VsdHVyZUluZm9OYW1lIjoiZW4tVVMiLCJTdHlsZU5hbWUiOiJSb2FkbWFwIiwiSXNUZW1wbGF0ZSI6ZmFsc2UsIlZlcnNpb24iOnsiJGlkIjoiMiIsIlZlcnNpb24iOiIzLjEuMCIsIk9yaWdpbmFsQXNzZW1ibHlWZXJzaW9uIjoiMy4xMy4wMC4wMCIsIkVkaXRpb24iOiJCYXNpYyIsIklzUGx1c0VkaXRpb24iOmZhbHNlfSwiRWZmZWN0IjowLCJTdHlsZSI6eyIkaWQiOiIzIiwiVGltZWJhbmRTdHlsZSI6eyIkaWQiOiI0IiwiU2NhbGVNYXJraW5nIjowLCJTaGFwZSI6MTMsIlNoYXBlU3R5bGUiOnsiJGlkIjoiNSIsIk1hcmdpbiI6eyIkaWQiOiI2IiwiVG9wIjowLCJMZWZ0IjoxMCwiUmlnaHQiOjEwLCJCb3R0b20iOjB9LCJQYWRkaW5nIjp7IiRpZCI6IjciLCJUb3AiOjUsIkxlZnQiOjEzLCJSaWdodCI6MTMsIkJvdHRvbSI6NX0sIkJhY2tncm91bmQiOnsiJGlkIjoiOCIsIkNvbG9yIjp7IiRpZCI6IjkiLCJBIjoyNTUsIlIiOjY4LCJHIjo4NCwiQiI6MTA2fX0sIklzVmlzaWJsZSI6dHJ1ZSwiV2lkdGgiOjg1OC4wLCJIZWlnaHQiOjMwLjAsIkJvcmRlclN0eWxlIjp7IiRpZCI6IjEwIiwiTGluZUNvbG9yIjp7IiRpZCI6IjExIiwiJHR5cGUiOiJOTFJFLkNvbW1vbi5Eb20uU29saWRDb2xvckJydXNoLCBOTFJFLkNvbW1vbiIsIkNvbG9yIjp7IiRpZCI6IjEyIiwiQSI6MjU1LCJSIjoyNTUsIkciOjAsIkIiOjB9fSwiTGluZVdlaWdodCI6MC4wLCJMaW5lVHlwZSI6MCwiUGFyZW50U3R5bGUiOm51bGx9LCJQYXJlbnRTdHlsZSI6bnVsbH0sIlJpZ2h0RW5kQ2Fwc1N0eWxlIjp7IiRpZCI6IjEzIiwiRm9udFNldHRpbmdzIjp7IiRpZCI6IjE0IiwiRm9udFNpemUiOjE4LCJGb250TmFtZSI6IkNhbGlicmkiLCJJc0JvbGQiOnRydWUsIklzSXRhbGljIjpmYWxzZSwiSXNVbmRlcmxpbmVkIjpmYWxzZSwiUGFyZW50U3R5bGUiOm51bGx9LCJBdXRvU2l6ZSI6MCwiRm9yZWdyb3VuZCI6eyIkaWQiOiIxNSIsIkNvbG9yIjp7IiRpZCI6IjE2IiwiQSI6MjU1LCJSIjoxOTIsIkciOjgwLCJCIjo3N319LCJNYXhXaWR0aCI6IkluZmluaXR5IiwiTWF4SGVpZ2h0IjoiSW5maW5pdHkiLCJTbWFydEZvcmVncm91bmRJc0FjdGl2ZSI6ZmFsc2UsIkhvcml6b250YWxBbGlnbm1lbnQiOjAsIlZlcnRpY2FsQWxpZ25tZW50IjowLCJTbWFydEZvcmVncm91bmQiOm51bGwsIk1hcmdpbiI6eyIkaWQiOiIxNyIsIlRvcCI6MCwiTGVmdCI6MCwiUmlnaHQiOjIwLCJCb3R0b20iOjB9LCJQYWRkaW5nIjp7IiRpZCI6IjE4IiwiVG9wIjowLCJMZWZ0IjowLCJSaWdodCI6MCwiQm90dG9tIjowfSwiQmFja2dyb3VuZCI6eyIkaWQiOiIxOSIsIkNvbG9yIjp7IiRpZCI6IjIwIiwiQSI6ODksIlIiOjAsIkciOjAsIkIiOjB9fSwiSXNWaXNpYmxlIjp0cnVlLCJXaWR0aCI6MC4wLCJIZWlnaHQiOjAuMCwiQm9yZGVyU3R5bGUiOm51bGwsIlBhcmVudFN0eWxlIjpudWxsfSwiTGVmdEVuZENhcHNTdHlsZSI6eyIkaWQiOiIyMSIsIkZvbnRTZXR0aW5ncyI6eyIkaWQiOiIyMiIsIkZvbnRTaXplIjoxOCwiRm9udE5hbWUiOiJDYWxpYnJpIiwiSXNCb2xkIjp0cnVlLCJJc0l0YWxpYyI6ZmFsc2UsIklzVW5kZXJsaW5lZCI6ZmFsc2UsIlBhcmVudFN0eWxlIjpudWxsfSwiQXV0b1NpemUiOjAsIkZvcmVncm91bmQiOnsiJGlkIjoiMjMiLCJDb2xvciI6eyIkaWQiOiIyNCIsIkEiOjI1NSwiUiI6MTkyLCJHIjo4MCwiQiI6Nzd9fSwiTWF4V2lkdGgiOiJJbmZpbml0eSIsIk1heEhlaWdodCI6IkluZmluaXR5IiwiU21hcnRGb3JlZ3JvdW5kSXNBY3RpdmUiOmZhbHNlLCJIb3Jpem9udGFsQWxpZ25tZW50IjowLCJWZXJ0aWNhbEFsaWdubWVudCI6MCwiU21hcnRGb3JlZ3JvdW5kIjpudWxsLCJNYXJnaW4iOnsiJGlkIjoiMjUiLCJUb3AiOjAsIkxlZnQiOjIwLCJSaWdodCI6MCwiQm90dG9tIjowfSwiUGFkZGluZyI6eyIkaWQiOiIyNiIsIlRvcCI6MCwiTGVmdCI6MCwiUmlnaHQiOjAsIkJvdHRvbSI6MH0sIkJhY2tncm91bmQiOnsiJGlkIjoiMjciLCJDb2xvciI6eyIkcmVmIjoiMjAifX0sIklzVmlzaWJsZSI6dHJ1ZSwiV2lkdGgiOjAuMCwiSGVpZ2h0IjowLjAsIkJvcmRlclN0eWxlIjpudWxsLCJQYXJlbnRTdHlsZSI6bnVsbH0sIlRvZGF5VGV4dFN0eWxlIjp7IiRpZCI6IjI4IiwiRm9udFNldHRpbmdzIjp7IiRpZCI6IjI5IiwiRm9udFNpemUiOjEyLCJGb250TmFtZSI6IkNhbGlicmkiLCJJc0JvbGQiOmZhbHNlLCJJc0l0YWxpYyI6ZmFsc2UsIklzVW5kZXJsaW5lZCI6ZmFsc2UsIlBhcmVudFN0eWxlIjpudWxsfSwiQXV0b1NpemUiOjAsIkZvcmVncm91bmQiOnsiJGlkIjoiMzAiLCJDb2xvciI6eyIkaWQiOiIzMSIsIkEiOjI1NSwiUiI6MCwiRyI6MCwiQiI6MH19LCJNYXhXaWR0aCI6MjAwLjAsIk1heEhlaWdodCI6IkluZmluaXR5IiwiU21hcnRGb3JlZ3JvdW5kSXNBY3RpdmUiOmZhbHNlLCJIb3Jpem9udGFsQWxpZ25tZW50IjowLCJWZXJ0aWNhbEFsaWdubWVudCI6MCwiU21hcnRGb3JlZ3JvdW5kIjpudWxsLCJNYXJnaW4iOnsiJGlkIjoiMzIiLCJUb3AiOjAsIkxlZnQiOjAsIlJpZ2h0IjowLCJCb3R0b20iOjB9LCJQYWRkaW5nIjp7IiRpZCI6IjMzIiwiVG9wIjowLCJMZWZ0IjowLCJSaWdodCI6MCwiQm90dG9tIjowfSwiQmFja2dyb3VuZCI6eyIkaWQiOiIzNCIsIkNvbG9yIjp7IiRyZWYiOiIyMCJ9fSwiSXNWaXNpYmxlIjp0cnVlLCJXaWR0aCI6MC4wLCJIZWlnaHQiOjAuMCwiQm9yZGVyU3R5bGUiOm51bGwsIlBhcmVudFN0eWxlIjpudWxsfSwiVG9kYXlNYXJrZXJTdHlsZSI6eyIkaWQiOiIzNSIsIk1hcmdpbiI6eyIkaWQiOiIzNiIsIlRvcCI6MCwiTGVmdCI6MCwiUmlnaHQiOjAsIkJvdHRvbSI6MH0sIlBhZGRpbmciOnsiJGlkIjoiMzciLCJUb3AiOjAsIkxlZnQiOjAsIlJpZ2h0IjowLCJCb3R0b20iOjB9LCJCYWNrZ3JvdW5kIjp7IiRpZCI6IjM4IiwiQ29sb3IiOnsiJGlkIjoiMzkiLCJBIjoyNTUsIlIiOjI1NSwiRyI6MCwiQiI6MH19LCJJc1Zpc2libGUiOnRydWUsIldpZHRoIjowLjAsIkhlaWdodCI6MC4wLCJCb3JkZXJTdHlsZSI6bnVsbCwiUGFyZW50U3R5bGUiOm51bGx9LCJTY2FsZVN0eWxlIjp7IiRpZCI6IjQwIiwiU2hvd1NlZ21lbnRTZXBhcmF0b3JzIjp0cnVlLCJTZWdtZW50U2VwYXJhdG9yT3BhY2l0eSI6MzAsIkZvbnRTZXR0aW5ncyI6eyIkaWQiOiI0MSIsIkZvbnRTaXplIjoxMiwiRm9udE5hbWUiOiJDYWxpYnJpIiwiSXNCb2xkIjpmYWxzZSwiSXNJdGFsaWMiOmZhbHNlLCJJc1VuZGVybGluZWQiOmZhbHNlLCJQYXJlbnRTdHlsZSI6bnVsbH0sIkF1dG9TaXplIjowLCJGb3JlZ3JvdW5kIjp7IiRpZCI6IjQyIiwiQ29sb3IiOnsiJGlkIjoiNDMiLCJBIjoyNTUsIlIiOjI1NSwiRyI6MjU1LCJCIjoyNTV9fSwiTWF4V2lkdGgiOjIwMC4wLCJNYXhIZWlnaHQiOiJJbmZpbml0eSIsIlNtYXJ0Rm9yZWdyb3VuZElzQWN0aXZlIjpmYWxzZSwiSG9yaXpvbnRhbEFsaWdubWVudCI6MCwiVmVydGljYWxBbGlnbm1lbnQiOjEsIlNtYXJ0Rm9yZWdyb3VuZCI6bnVsbCwiTWFyZ2luIjp7IiRpZCI6IjQ0IiwiVG9wIjowLCJMZWZ0Ijo1LCJSaWdodCI6MCwiQm90dG9tIjowfSwiUGFkZGluZyI6eyIkaWQiOiI0NSIsIlRvcCI6MCwiTGVmdCI6MCwiUmlnaHQiOjAsIkJvdHRvbSI6MH0sIkJhY2tncm91bmQiOnsiJGlkIjoiNDYiLCJDb2xvciI6eyIkcmVmIjoiMjAifX0sIklzVmlzaWJsZSI6dHJ1ZSwiV2lkdGgiOjAuMCwiSGVpZ2h0IjowLjAsIkJvcmRlclN0eWxlIjpudWxsLCJQYXJlbnRTdHlsZSI6bnVsbH0sIkVsYXBzZWRUaW1lQmFja2dyb3VuZCI6eyIkaWQiOiI0NyIsIkNvbG9yIjp7IiRpZCI6IjQ4IiwiQSI6NzcsIlIiOjI1NSwiRyI6MCwiQiI6MH19LCJBcHBlbmRZZWFyT25ZZWFyQ2hhbmdlIjp0cnVlLCJFbGFwc2VkVGltZUZvcm1hdCI6MSwiVG9kYXlNYXJrZXJQb3NpdGlvbiI6MywiUXVpY2tQb3NpdGlvbiI6MSwiQWJzb2x1dGVQb3NpdGlvbiI6MjQwLjAsIk1hcmdpbiI6eyIkaWQiOiI0OSIsIlRvcCI6MCwiTGVmdCI6MTAsIlJpZ2h0IjoxMCwiQm90dG9tIjowfSwiUGFkZGluZyI6eyIkaWQiOiI1MCIsIlRvcCI6MCwiTGVmdCI6MCwiUmlnaHQiOjAsIkJvdHRvbSI6MH0sIkJhY2tncm91bmQiOnsiJGlkIjoiNTEiLCJDb2xvciI6eyIkaWQiOiI1MiIsIkEiOjI1NSwiUiI6MTE1LCJHIjoxMTUsIkIiOjExNX19LCJJc1Zpc2libGUiOnRydWUsIldpZHRoIjowLjAsIkhlaWdodCI6MC4wLCJCb3JkZXJTdHlsZSI6bnVsbCwiUGFyZW50U3R5bGUiOm51bGx9LCJEZWZhdWx0TWlsZXN0b25lU3R5bGUiOnsiJGlkIjoiNTMiLCJTaGFwZSI6MiwiQ29ubmVjdG9yTWFyZ2luIjp7IiRpZCI6IjU0IiwiVG9wIjowLCJMZWZ0IjoyLCJSaWdodCI6MiwiQm90dG9tIjowfSwiQ29ubmVjdG9yU3R5bGUiOnsiJGlkIjoiNTUiLCJMaW5lQ29sb3IiOnsiJGlkIjoiNTYiLCIkdHlwZSI6Ik5MUkUuQ29tbW9uLkRvbS5Tb2xpZENvbG9yQnJ1c2gsIE5MUkUuQ29tbW9uIiwiQ29sb3IiOnsiJGlkIjoiNTciLCJBIjoyNTUsIlIiOjAsIkciOjExNCwiQiI6MTg4fX0sIkxpbmVXZWlnaHQiOjEuMCwiTGluZVR5cGUiOjAsIlBhcmVudFN0eWxlIjpudWxsfSwiSXNCZWxvd1RpbWViYW5kIjpmYWxzZSwiSGlkZURhdGUiOmZhbHNlLCJTaGFwZVNpemUiOjEsIlNwYWNpbmciOjIuMCwiUGFkZGluZyI6eyIkaWQiOiI1OCIsIlRvcCI6NywiTGVmdCI6MywiUmlnaHQiOjAsIkJvdHRvbSI6Mn0sIlNoYXBlU3R5bGUiOnsiJGlkIjoiNTkiLCJNYXJnaW4iOnsiJGlkIjoiNjAiLCJUb3AiOjAsIkxlZnQiOjAsIlJpZ2h0IjowLCJCb3R0b20iOjB9LCJQYWRkaW5nIjp7IiRpZCI6IjYxIiwiVG9wIjowLCJMZWZ0IjowLCJSaWdodCI6MCwiQm90dG9tIjowfSwiQmFja2dyb3VuZCI6bnVsbCwiSXNWaXNpYmxlIjp0cnVlLCJXaWR0aCI6MTguMCwiSGVpZ2h0IjoyMC4wLCJCb3JkZXJTdHlsZSI6eyIkaWQiOiI2MiIsIkxpbmVDb2xvciI6eyIkaWQiOiI2MyIsIiR0eXBlIjoiTkxSRS5Db21tb24uRG9tLlNvbGlkQ29sb3JCcnVzaCwgTkxSRS5Db21tb24iLCJDb2xvciI6eyIkaWQiOiI2NCIsIkEiOjI1NSwiUiI6MjU1LCJHIjowLCJCIjowfX0sIkxpbmVXZWlnaHQiOjAuMCwiTGluZVR5cGUiOjAsIlBhcmVudFN0eWxlIjpudWxsfSwiUGFyZW50U3R5bGUiOm51bGx9LCJUaXRsZVN0eWxlIjp7IiRpZCI6IjY1IiwiRm9udFNldHRpbmdzIjp7IiRpZCI6IjY2IiwiRm9udFNpemUiOjExLCJGb250TmFtZSI6IkNhbGlicmkiLCJJc0JvbGQiOnRydWUsIklzSXRhbGljIjpmYWxzZSwiSXNVbmRlcmxpbmVkIjpmYWxzZSwiUGFyZW50U3R5bGUiOm51bGx9LCJBdXRvU2l6ZSI6MCwiRm9yZWdyb3VuZCI6eyIkaWQiOiI2NyIsIkNvbG9yIjp7IiRpZCI6IjY4IiwiQSI6MjU1LCJSIjowLCJHIjowLCJCIjowfX0sIk1heFdpZHRoIjoyMDAuMCwiTWF4SGVpZ2h0IjoiSW5maW5pdHkiLCJTbWFydEZvcmVncm91bmRJc0FjdGl2ZSI6ZmFsc2UsIkhvcml6b250YWxBbGlnbm1lbnQiOjAsIlZlcnRpY2FsQWxpZ25tZW50IjowLCJTbWFydEZvcmVncm91bmQiOm51bGwsIk1hcmdpbiI6eyIkaWQiOiI2OSIsIlRvcCI6MCwiTGVmdCI6MCwiUmlnaHQiOjAsIkJvdHRvbSI6MH0sIlBhZGRpbmciOnsiJGlkIjoiNzAiLCJUb3AiOjAsIkxlZnQiOjAsIlJpZ2h0IjowLCJCb3R0b20iOjB9LCJCYWNrZ3JvdW5kIjp7IiRpZCI6IjcxIiwiQ29sb3IiOnsiJHJlZiI6IjIwIn19LCJJc1Zpc2libGUiOnRydWUsIldpZHRoIjowLjAsIkhlaWdodCI6MC4wLCJCb3JkZXJTdHlsZSI6bnVsbCwiUGFyZW50U3R5bGUiOm51bGx9LCJEYXRlU3R5bGUiOnsiJGlkIjoiNzIiLCJGb250U2V0dGluZ3MiOnsiJGlkIjoiNzMiLCJGb250U2l6ZSI6MTAsIkZvbnROYW1lIjoiQ2FsaWJyaSIsIklzQm9sZCI6ZmFsc2UsIklzSXRhbGljIjpmYWxzZSwiSXNVbmRlcmxpbmVkIjpmYWxzZSwiUGFyZW50U3R5bGUiOm51bGx9LCJBdXRvU2l6ZSI6MCwiRm9yZWdyb3VuZCI6eyIkaWQiOiI3NCIsIkNvbG9yIjp7IiRpZCI6Ijc1IiwiQSI6MjU1LCJSIjozMSwiRyI6NzMsIkIiOjEyNn19LCJNYXhXaWR0aCI6MjAwLjAsIk1heEhlaWdodCI6IkluZmluaXR5IiwiU21hcnRGb3JlZ3JvdW5kSXNBY3RpdmUiOmZhbHNlLCJIb3Jpem9udGFsQWxpZ25tZW50IjowLCJWZXJ0aWNhbEFsaWdubWVudCI6MCwiU21hcnRGb3JlZ3JvdW5kIjpudWxsLCJNYXJnaW4iOnsiJGlkIjoiNzYiLCJUb3AiOjAsIkxlZnQiOjAsIlJpZ2h0IjowLCJCb3R0b20iOjB9LCJQYWRkaW5nIjp7IiRpZCI6Ijc3IiwiVG9wIjowLCJMZWZ0IjowLCJSaWdodCI6MCwiQm90dG9tIjowfSwiQmFja2dyb3VuZCI6eyIkaWQiOiI3OCIsIkNvbG9yIjp7IiRyZWYiOiIyMCJ9fSwiSXNWaXNpYmxlIjp0cnVlLCJXaWR0aCI6MC4wLCJIZWlnaHQiOjAuMCwiQm9yZGVyU3R5bGUiOm51bGwsIlBhcmVudFN0eWxlIjpudWxsfSwiRGF0ZUZvcm1hdCI6eyIkaWQiOiI3OSIsIkZvcm1hdFN0cmluZyI6Ik0vZC95eXl5IiwiU2VwYXJhdG9yIjoiLyIsIlVzZUludGVybmF0aW9uYWxEYXRlRm9ybWF0IjpmYWxzZSwiRGF0ZUlzVmlzaWJsZSI6dHJ1ZSwiVGltZUlzVmlzaWJsZSI6ZmFsc2UsIkhvdXJEaWdpdHMiOjEsIkFtUG1EZXNpZ25hdG9yIjoyLCJUcmltMDBNaW51dGVzIjpmYWxzZSwiTGFzdEtub3duVmlzaWJpbGl0eVN0YXRlIjpudWxsfSwiSXNWaXNpYmxlIjp0cnVlLCJQYXJlbnRTdHlsZSI6bnVsbH0sIkRlZmF1bHRUYXNrU3R5bGUiOnsiJGlkIjoiODAiLCJTaGFwZSI6MiwiU2hhcGVUaGlja25lc3MiOjEsIkR1cmF0aW9uRm9ybWF0IjowLCJJbmNsdWRlTm9uV29ya2luZ0RheXNJbkR1cmF0aW9uIjpmYWxzZSwiUGVyY2VudGFnZUNvbXBsZXRlU3R5bGUiOnsiJGlkIjoiODEiLCJGb250U2V0dGluZ3MiOnsiJGlkIjoiODIiLCJGb250U2l6ZSI6MTAsIkZvbnROYW1lIjoiQ2FsaWJyaSIsIklzQm9sZCI6ZmFsc2UsIklzSXRhbGljIjpmYWxzZSwiSXNVbmRlcmxpbmVkIjpmYWxzZSwiUGFyZW50U3R5bGUiOm51bGx9LCJBdXRvU2l6ZSI6MCwiRm9yZWdyb3VuZCI6eyIkaWQiOiI4MyIsIkNvbG9yIjp7IiRpZCI6Ijg0IiwiQSI6MjU1LCJSIjoxOTIsIkciOjgwLCJCIjo3N319LCJNYXhXaWR0aCI6MjAwLjAsIk1heEhlaWdodCI6IkluZmluaXR5IiwiU21hcnRGb3JlZ3JvdW5kSXNBY3RpdmUiOmZhbHNlLCJIb3Jpem9udGFsQWxpZ25tZW50IjowLCJWZXJ0aWNhbEFsaWdubWVudCI6MCwiU21hcnRGb3JlZ3JvdW5kIjpudWxsLCJNYXJnaW4iOnsiJGlkIjoiODUiLCJUb3AiOjAsIkxlZnQiOjAsIlJpZ2h0IjowLCJCb3R0b20iOjB9LCJQYWRkaW5nIjp7IiRpZCI6Ijg2IiwiVG9wIjowLCJMZWZ0IjowLCJSaWdodCI6MCwiQm90dG9tIjowfSwiQmFja2dyb3VuZCI6eyIkaWQiOiI4NyIsIkNvbG9yIjp7IiRyZWYiOiIyMCJ9fSwiSXNWaXNpYmxlIjp0cnVlLCJXaWR0aCI6MC4wLCJIZWlnaHQiOjAuMCwiQm9yZGVyU3R5bGUiOm51bGwsIlBhcmVudFN0eWxlIjpudWxsfSwiRHVyYXRpb25TdHlsZSI6eyIkaWQiOiI4OCIsIkZvbnRTZXR0aW5ncyI6eyIkaWQiOiI4OSIsIkZvbnRTaXplIjoxMCwiRm9udE5hbWUiOiJDYWxpYnJpIiwiSXNCb2xkIjpmYWxzZSwiSXNJdGFsaWMiOmZhbHNlLCJJc1VuZGVybGluZWQiOmZhbHNlLCJQYXJlbnRTdHlsZSI6bnVsbH0sIkF1dG9TaXplIjowLCJGb3JlZ3JvdW5kIjp7IiRpZCI6IjkwIiwiQ29sb3IiOnsiJGlkIjoiOTEiLCJBIjoyNTUsIlIiOjE5MiwiRyI6ODAsIkIiOjc3fX0sIk1heFdpZHRoIjoyMDAuMCwiTWF4SGVpZ2h0IjoiSW5maW5pdHkiLCJTbWFydEZvcmVncm91bmRJc0FjdGl2ZSI6ZmFsc2UsIkhvcml6b250YWxBbGlnbm1lbnQiOjAsIlZlcnRpY2FsQWxpZ25tZW50IjowLCJTbWFydEZvcmVncm91bmQiOm51bGwsIk1hcmdpbiI6eyIkaWQiOiI5MiIsIlRvcCI6MCwiTGVmdCI6MCwiUmlnaHQiOjAsIkJvdHRvbSI6MH0sIlBhZGRpbmciOnsiJGlkIjoiOTMiLCJUb3AiOjAsIkxlZnQiOjAsIlJpZ2h0IjowLCJCb3R0b20iOjB9LCJCYWNrZ3JvdW5kIjp7IiRpZCI6Ijk0IiwiQ29sb3IiOnsiJHJlZiI6IjIwIn19LCJJc1Zpc2libGUiOnRydWUsIldpZHRoIjowLjAsIkhlaWdodCI6MC4wLCJCb3JkZXJTdHlsZSI6bnVsbCwiUGFyZW50U3R5bGUiOm51bGx9LCJIb3Jpem9udGFsQ29ubmVjdG9yU3R5bGUiOnsiJGlkIjoiOTUiLCJMaW5lQ29sb3IiOnsiJGlkIjoiOTYiLCIkdHlwZSI6Ik5MUkUuQ29tbW9uLkRvbS5Tb2xpZENvbG9yQnJ1c2gsIE5MUkUuQ29tbW9uIiwiQ29sb3IiOnsiJGlkIjoiOTciLCJBIjoyNTUsIlIiOjIwNCwiRyI6MjA0LCJCIjoyMDR9fSwiTGluZVdlaWdodCI6MS4wLCJMaW5lVHlwZSI6MCwiUGFyZW50U3R5bGUiOm51bGx9LCJWZXJ0aWNhbENvbm5lY3RvclN0eWxlIjp7IiRpZCI6Ijk4IiwiTGluZUNvbG9yIjp7IiRpZCI6Ijk5IiwiJHR5cGUiOiJOTFJFLkNvbW1vbi5Eb20uU29saWRDb2xvckJydXNoLCBOTFJFLkNvbW1vbiIsIkNvbG9yIjp7IiRpZCI6IjEwMCIsIkEiOjI1NSwiUiI6MjA0LCJHIjoyMDQsIkIiOjIwNH19LCJMaW5lV2VpZ2h0IjowLjAsIkxpbmVUeXBlIjowLCJQYXJlbnRTdHlsZSI6bnVsbH0sIk1hcmdpbiI6bnVsbCwiU3RhcnREYXRlUG9zaXRpb24iOjMsIkVuZERhdGVQb3NpdGlvbiI6NCwiRGF0ZUlzVmlzaWJsZSI6dHJ1ZSwiVGl0bGVQb3NpdGlvbiI6MiwiRHVyYXRpb25Qb3NpdGlvbiI6NiwiUGVyY2VudGFnZUNvbXBsZXRlZFBvc2l0aW9uIjo2LCJTcGFjaW5nIjo1LCJJc0JlbG93VGltZWJhbmQiOnRydWUsIlBlcmNlbnRhZ2VDb21wbGV0ZVNoYXBlT3BhY2l0eSI6MzUsIlNoYXBlU3R5bGUiOnsiJGlkIjoiMTAxIiwiTWFyZ2luIjp7IiRpZCI6IjEwMiIsIlRvcCI6MCwiTGVmdCI6NCwiUmlnaHQiOjQsIkJvdHRvbSI6MH0sIlBhZGRpbmciOnsiJGlkIjoiMTAzIiwiVG9wIjowLCJMZWZ0IjowLCJSaWdodCI6MCwiQm90dG9tIjowfSwiQmFja2dyb3VuZCI6bnVsbCwiSXNWaXNpYmxlIjp0cnVlLCJXaWR0aCI6MC4wLCJIZWlnaHQiOjE2LjAsIkJvcmRlclN0eWxlIjp7IiRpZCI6IjEwNCIsIkxpbmVDb2xvciI6eyIkaWQiOiIxMDUiLCIkdHlwZSI6Ik5MUkUuQ29tbW9uLkRvbS5Tb2xpZENvbG9yQnJ1c2gsIE5MUkUuQ29tbW9uIiwiQ29sb3IiOnsiJGlkIjoiMTA2IiwiQSI6MjU1LCJSIjoyNTUsIkciOjAsIkIiOjB9fSwiTGluZVdlaWdodCI6MC4wLCJMaW5lVHlwZSI6MCwiUGFyZW50U3R5bGUiOm51bGx9LCJQYXJlbnRTdHlsZSI6bnVsbH0sIlRpdGxlU3R5bGUiOnsiJGlkIjoiMTA3IiwiRm9udFNldHRpbmdzIjp7IiRpZCI6IjEwOCIsIkZvbnRTaXplIjoxMSwiRm9udE5hbWUiOiJDYWxpYnJpIiwiSXNCb2xkIjp0cnVlLCJJc0l0YWxpYyI6ZmFsc2UsIklzVW5kZXJsaW5lZCI6ZmFsc2UsIlBhcmVudFN0eWxlIjpudWxsfSwiQXV0b1NpemUiOjAsIkZvcmVncm91bmQiOnsiJGlkIjoiMTA5IiwiQ29sb3IiOnsiJGlkIjoiMTEwIiwiQSI6MjU1LCJSIjowLCJHIjowLCJCIjowfX0sIk1heFdpZHRoIjo3MjAuMCwiTWF4SGVpZ2h0IjoiSW5maW5pdHkiLCJTbWFydEZvcmVncm91bmRJc0FjdGl2ZSI6ZmFsc2UsIkhvcml6b250YWxBbGlnbm1lbnQiOjEsIlZlcnRpY2FsQWxpZ25tZW50IjowLCJTbWFydEZvcmVncm91bmQiOm51bGwsIk1hcmdpbiI6eyIkaWQiOiIxMTEiLCJUb3AiOjAsIkxlZnQiOjAsIlJpZ2h0IjowLCJCb3R0b20iOjB9LCJQYWRkaW5nIjp7IiRpZCI6IjExMiIsIlRvcCI6MCwiTGVmdCI6MCwiUmlnaHQiOjAsIkJvdHRvbSI6MH0sIkJhY2tncm91bmQiOnsiJGlkIjoiMTEzIiwiQ29sb3IiOnsiJHJlZiI6IjIwIn19LCJJc1Zpc2libGUiOnRydWUsIldpZHRoIjowLjAsIkhlaWdodCI6MC4wLCJCb3JkZXJTdHlsZSI6bnVsbCwiUGFyZW50U3R5bGUiOm51bGx9LCJEYXRlU3R5bGUiOnsiJGlkIjoiMTE0IiwiRm9udFNldHRpbmdzIjp7IiRpZCI6IjExNSIsIkZvbnRTaXplIjoxMCwiRm9udE5hbWUiOiJDYWxpYnJpIiwiSXNCb2xkIjpmYWxzZSwiSXNJdGFsaWMiOmZhbHNlLCJJc1VuZGVybGluZWQiOmZhbHNlLCJQYXJlbnRTdHlsZSI6bnVsbH0sIkF1dG9TaXplIjowLCJGb3JlZ3JvdW5kIjp7IiRpZCI6IjExNiIsIkNvbG9yIjp7IiRpZCI6IjExNyIsIkEiOjI1NSwiUiI6MzEsIkciOjczLCJCIjoxMjZ9fSwiTWF4V2lkdGgiOjIwMC4wLCJNYXhIZWlnaHQiOiJJbmZpbml0eSIsIlNtYXJ0Rm9yZWdyb3VuZElzQWN0aXZlIjpmYWxzZSwiSG9yaXpvbnRhbEFsaWdubWVudCI6MCwiVmVydGljYWxBbGlnbm1lbnQiOjAsIlNtYXJ0Rm9yZWdyb3VuZCI6bnVsbCwiTWFyZ2luIjp7IiRpZCI6IjExOCIsIlRvcCI6MCwiTGVmdCI6MCwiUmlnaHQiOjAsIkJvdHRvbSI6MH0sIlBhZGRpbmciOnsiJGlkIjoiMTE5IiwiVG9wIjowLCJMZWZ0IjowLCJSaWdodCI6MCwiQm90dG9tIjowfSwiQmFja2dyb3VuZCI6eyIkaWQiOiIxMjAiLCJDb2xvciI6eyIkcmVmIjoiMjAifX0sIklzVmlzaWJsZSI6dHJ1ZSwiV2lkdGgiOjAuMCwiSGVpZ2h0IjowLjAsIkJvcmRlclN0eWxlIjpudWxsLCJQYXJlbnRTdHlsZSI6bnVsbH0sIkRhdGVGb3JtYXQiOnsiJGlkIjoiMTIxIiwiRm9ybWF0U3RyaW5nIjoiTS9kL3l5eXk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LCJfZXhwbGljaXRseVNldCI6eyIkaWQiOiIxMjIiLCJTaGFwZVN0eWxlIjpmYWxzZSwiVGl0bGVTdHlsZSI6ZmFsc2UsIkRhdGVTdHlsZSI6ZmFsc2UsIkhvcml6b250YWxDb25uZWN0b3JTdHlsZSI6ZmFsc2UsIlZlcnRpY2FsQ29ubmVjdG9yU3R5bGUiOmZhbHNlLCJQZXJjZW50YWdlQ29tcGxldGVTaGFwZU9wYWNpdHkiOmZhbHNlLCJTaGFwZSI6ZmFsc2UsIlNoYXBlVGhpY2tuZXNzIjpmYWxzZSwiRHVyYXRpb25Gb3JtYXQiOmZhbHNlLCJJbmNsdWRlTm9uV29ya2luZ0RheXNJbkR1cmF0aW9uIjpmYWxzZSwiTWFyZ2luIjpmYWxzZSwiU3RhcnREYXRlUG9zaXRpb24iOmZhbHNlLCJFbmREYXRlUG9zaXRpb24iOmZhbHNlLCJUaXRsZVBvc2l0aW9uIjpmYWxzZSwiRHVyYXRpb25Qb3NpdGlvbiI6ZmFsc2UsIlBlcmNlbnRhZ2VDb21wbGV0ZWRQb3NpdGlvbiI6ZmFsc2UsIlNwYWNpbmciOmZhbHNlLCJJc0JlbG93VGltZWJhbmQiOmZhbHNlLCJEYXRlRm9ybWF0IjpmYWxzZSwiSXNWaXNpYmxlIjpmYWxzZX19LCJTaG93RWxhcHNlZFRpbWVHcmFkaWVudFN0eWxlIjpmYWxzZX0sIlNjYWxlIjp7IiRpZCI6IjEyMyIsIlN0YXJ0RGF0ZSI6IjIwMTgtMDEtMDZUMDA6MDA6MDAiLCJFbmREYXRlIjoiMjAxOC0xMi0wMVQyMzo1OTowMCIsIkZvcm1hdCI6Ik1NTSIsIlR5cGUiOjIsIkF1dG9EYXRlUmFuZ2UiOnRydWUsIldvcmtpbmdEYXlzIjoxMjcsIlRvZGF5TWFya2VyVGV4dCI6IlRvZGF5IiwiQXV0b1NjYWxlVHlwZSI6dHJ1ZX0sIk1pbGVzdG9uZXMiOltdLCJUYXNrcyI6W3siJGlkIjoiMTI0IiwiR3JvdXBOYW1lIjpudWxsLCJTdGFydERhdGUiOiIyMDE4LTAxLTA2VDAwOjAwOjAwWiIsIkVuZERhdGUiOiIyMDE4LTAzLTAzVDIzOjU5OjAwWiIsIlBlcmNlbnRhZ2VDb21wbGV0ZSI6bnVsbCwiU3R5bGUiOnsiJGlkIjoiMTI1IiwiU2hhcGUiOjIsIlNoYXBlVGhpY2tuZXNzIjoxLCJEdXJhdGlvbkZvcm1hdCI6MCwiSW5jbHVkZU5vbldvcmtpbmdEYXlzSW5EdXJhdGlvbiI6ZmFsc2UsIlBlcmNlbnRhZ2VDb21wbGV0ZVN0eWxlIjp7IiRpZCI6IjEyNiIsIkZvbnRTZXR0aW5ncyI6eyIkaWQiOiIxMjc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xMjgiLCJMaW5lQ29sb3IiOm51bGwsIkxpbmVXZWlnaHQiOjAuMCwiTGluZVR5cGUiOjAsIlBhcmVudFN0eWxlIjpudWxsfSwiUGFyZW50U3R5bGUiOnsiJHJlZiI6IjgxIn19LCJEdXJhdGlvblN0eWxlIjp7IiRpZCI6IjEyOSIsIkZvbnRTZXR0aW5ncyI6eyIkaWQiOiIxMzAiLCJGb250U2l6ZSI6MTAsIkZvbnROYW1lIjoiQ2FsaWJyaSIsIklzQm9sZCI6ZmFsc2UsIklzSXRhbGljIjpmYWxzZSwiSXNVbmRlcmxpbmVkIjpmYWxzZSwiUGFyZW50U3R5bGUiOnsiJHJlZiI6Ijg5In19LCJBdXRvU2l6ZSI6MCwiRm9yZWdyb3VuZCI6eyIkcmVmIjoiOTAi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xMzEiLCJMaW5lQ29sb3IiOm51bGwsIkxpbmVXZWlnaHQiOjAuMCwiTGluZVR5cGUiOjAsIlBhcmVudFN0eWxlIjpudWxsfSwiUGFyZW50U3R5bGUiOnsiJHJlZiI6Ijg4In19LCJIb3Jpem9udGFsQ29ubmVjdG9yU3R5bGUiOnsiJGlkIjoiMTMyIiwiTGluZUNvbG9yIjp7IiRyZWYiOiI5NiJ9LCJMaW5lV2VpZ2h0IjoxLjAsIkxpbmVUeXBlIjowLCJQYXJlbnRTdHlsZSI6eyIkcmVmIjoiOTUifX0sIlZlcnRpY2FsQ29ubmVjdG9yU3R5bGUiOnsiJGlkIjoiMTMzIiwiTGluZUNvbG9yIjp7IiRyZWYiOiI5OSJ9LCJMaW5lV2VpZ2h0IjowLjAsIkxpbmVUeXBlIjowLCJQYXJlbnRTdHlsZSI6eyIkcmVmIjoiOTgifX0sIk1hcmdpbiI6bnVsbCwiU3RhcnREYXRlUG9zaXRpb24iOjMsIkVuZERhdGVQb3NpdGlvbiI6NCwiRGF0ZUlzVmlzaWJsZSI6dHJ1ZSwiVGl0bGVQb3NpdGlvbiI6MiwiRHVyYXRpb25Qb3NpdGlvbiI6NiwiUGVyY2VudGFnZUNvbXBsZXRlZFBvc2l0aW9uIjo2LCJTcGFjaW5nIjo1LCJJc0JlbG93VGltZWJhbmQiOnRydWUsIlBlcmNlbnRhZ2VDb21wbGV0ZVNoYXBlT3BhY2l0eSI6MzUsIlNoYXBlU3R5bGUiOnsiJGlkIjoiMTM0IiwiTWFyZ2luIjp7IiRyZWYiOiIxMDIifSwiUGFkZGluZyI6eyIkcmVmIjoiMTAzIn0sIkJhY2tncm91bmQiOnsiJGlkIjoiMTM1IiwiQ29sb3IiOnsiJGlkIjoiMTM2IiwiQSI6MjU1LCJSIjowLCJHIjoxMTQsIkIiOjE4OH19LCJJc1Zpc2libGUiOnRydWUsIldpZHRoIjowLjAsIkhlaWdodCI6MTYuMCwiQm9yZGVyU3R5bGUiOnsiJGlkIjoiMTM3IiwiTGluZUNvbG9yIjp7IiRyZWYiOiIxMDUifSwiTGluZVdlaWdodCI6MC4wLCJMaW5lVHlwZSI6MCwiUGFyZW50U3R5bGUiOnsiJHJlZiI6IjEwNCJ9fSwiUGFyZW50U3R5bGUiOnsiJHJlZiI6IjEwMSJ9fSwiVGl0bGVTdHlsZSI6eyIkaWQiOiIxMzgiLCJGb250U2V0dGluZ3MiOnsiJGlkIjoiMTM5IiwiRm9udFNpemUiOjExLCJGb250TmFtZSI6IkNhbGlicmkiLCJJc0JvbGQiOnRydWUsIklzSXRhbGljIjpmYWxzZSwiSXNVbmRlcmxpbmVkIjpmYWxzZSwiUGFyZW50U3R5bGUiOnsiJHJlZiI6IjEwOCJ9fSwiQXV0b1NpemUiOjAsIkZvcmVncm91bmQiOnsiJHJlZiI6IjEwOSJ9LCJNYXhXaWR0aCI6NzIwLjAsIk1heEhlaWdodCI6IkluZmluaXR5IiwiU21hcnRGb3JlZ3JvdW5kSXNBY3RpdmUiOmZhbHNlLCJIb3Jpem9udGFsQWxpZ25tZW50IjoxLCJWZXJ0aWNhbEFsaWdubWVudCI6MCwiU21hcnRGb3JlZ3JvdW5kIjpudWxsLCJNYXJnaW4iOnsiJHJlZiI6IjExMSJ9LCJQYWRkaW5nIjp7IiRyZWYiOiIxMTIifSwiQmFja2dyb3VuZCI6eyIkcmVmIjoiMTEzIn0sIklzVmlzaWJsZSI6dHJ1ZSwiV2lkdGgiOjAuMCwiSGVpZ2h0IjowLjAsIkJvcmRlclN0eWxlIjp7IiRpZCI6IjE0MCIsIkxpbmVDb2xvciI6bnVsbCwiTGluZVdlaWdodCI6MC4wLCJMaW5lVHlwZSI6MCwiUGFyZW50U3R5bGUiOm51bGx9LCJQYXJlbnRTdHlsZSI6eyIkcmVmIjoiMTA3In19LCJEYXRlU3R5bGUiOnsiJGlkIjoiMTQxIiwiRm9udFNldHRpbmdzIjp7IiRpZCI6IjE0MiIsIkZvbnRTaXplIjoxMCwiRm9udE5hbWUiOiJDYWxpYnJpIiwiSXNCb2xkIjpmYWxzZSwiSXNJdGFsaWMiOmZhbHNlLCJJc1VuZGVybGluZWQiOmZhbHNlLCJQYXJlbnRTdHlsZSI6eyIkcmVmIjoiMTE1In19LCJBdXRvU2l6ZSI6MCwiRm9yZWdyb3VuZCI6eyIkcmVmIjoiMTE2In0sIk1heFdpZHRoIjoyMDAuMCwiTWF4SGVpZ2h0IjoiSW5maW5pdHkiLCJTbWFydEZvcmVncm91bmRJc0FjdGl2ZSI6ZmFsc2UsIkhvcml6b250YWxBbGlnbm1lbnQiOjAsIlZlcnRpY2FsQWxpZ25tZW50IjowLCJTbWFydEZvcmVncm91bmQiOm51bGwsIk1hcmdpbiI6eyIkcmVmIjoiMTE4In0sIlBhZGRpbmciOnsiJHJlZiI6IjExOSJ9LCJCYWNrZ3JvdW5kIjp7IiRyZWYiOiIxMjAifSwiSXNWaXNpYmxlIjp0cnVlLCJXaWR0aCI6MC4wLCJIZWlnaHQiOjAuMCwiQm9yZGVyU3R5bGUiOnsiJGlkIjoiMTQzIiwiTGluZUNvbG9yIjpudWxsLCJMaW5lV2VpZ2h0IjowLjAsIkxpbmVUeXBlIjowLCJQYXJlbnRTdHlsZSI6bnVsbH0sIlBhcmVudFN0eWxlIjp7IiRyZWYiOiIxMTQifX0sIkRhdGVGb3JtYXQiOnsiJHJlZiI6IjEyMSJ9LCJJc1Zpc2libGUiOnRydWUsIlBhcmVudFN0eWxlIjp7IiRyZWYiOiI4MCJ9fSwiSW5kZXgiOjEsIlNtYXJ0RHVyYXRpb25BY3RpdmF0ZWQiOmZhbHNlLCJEYXRlRm9ybWF0Ijp7IiRyZWYiOiIxMjEifSwiSWQiOiI5NTBmMWQwMy1mOTlkLTQyOGUtOWJmOC00NjZlNTY2YmE5NTgiLCJJbXBvcnRJZCI6bnVsbCwiVGl0bGUiOiJQcm9qZWN0IFExLTIwMTggVEJEIiwiTm90ZSI6bnVsbCwiSHlwZXJsaW5rIjpudWxsLCJJc0NoYW5nZWQiOmZhbHNlLCJJc05ldyI6ZmFsc2V9LHsiJGlkIjoiMTQ0IiwiR3JvdXBOYW1lIjpudWxsLCJTdGFydERhdGUiOiIyMDE4LTAzLTAzVDAwOjAwOjAwWiIsIkVuZERhdGUiOiIyMDE4LTA2LTAyVDIzOjU5OjAwWiIsIlBlcmNlbnRhZ2VDb21wbGV0ZSI6bnVsbCwiU3R5bGUiOnsiJGlkIjoiMTQ1IiwiU2hhcGUiOjIsIlNoYXBlVGhpY2tuZXNzIjoxLCJEdXJhdGlvbkZvcm1hdCI6MCwiSW5jbHVkZU5vbldvcmtpbmdEYXlzSW5EdXJhdGlvbiI6ZmFsc2UsIlBlcmNlbnRhZ2VDb21wbGV0ZVN0eWxlIjp7IiRpZCI6IjE0NiIsIkZvbnRTZXR0aW5ncyI6eyIkaWQiOiIxNDc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xNDgiLCJMaW5lQ29sb3IiOm51bGwsIkxpbmVXZWlnaHQiOjAuMCwiTGluZVR5cGUiOjAsIlBhcmVudFN0eWxlIjpudWxsfSwiUGFyZW50U3R5bGUiOnsiJHJlZiI6IjgxIn19LCJEdXJhdGlvblN0eWxlIjp7IiRpZCI6IjE0OSIsIkZvbnRTZXR0aW5ncyI6eyIkaWQiOiIxNTAiLCJGb250U2l6ZSI6MTAsIkZvbnROYW1lIjoiQ2FsaWJyaSIsIklzQm9sZCI6ZmFsc2UsIklzSXRhbGljIjpmYWxzZSwiSXNVbmRlcmxpbmVkIjpmYWxzZSwiUGFyZW50U3R5bGUiOnsiJHJlZiI6Ijg5In19LCJBdXRvU2l6ZSI6MCwiRm9yZWdyb3VuZCI6eyIkcmVmIjoiOTAi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xNTEiLCJMaW5lQ29sb3IiOm51bGwsIkxpbmVXZWlnaHQiOjAuMCwiTGluZVR5cGUiOjAsIlBhcmVudFN0eWxlIjpudWxsfSwiUGFyZW50U3R5bGUiOnsiJHJlZiI6Ijg4In19LCJIb3Jpem9udGFsQ29ubmVjdG9yU3R5bGUiOnsiJGlkIjoiMTUyIiwiTGluZUNvbG9yIjp7IiRyZWYiOiI5NiJ9LCJMaW5lV2VpZ2h0IjoxLjAsIkxpbmVUeXBlIjowLCJQYXJlbnRTdHlsZSI6eyIkcmVmIjoiOTUifX0sIlZlcnRpY2FsQ29ubmVjdG9yU3R5bGUiOnsiJGlkIjoiMTUzIiwiTGluZUNvbG9yIjp7IiRyZWYiOiI5OSJ9LCJMaW5lV2VpZ2h0IjowLjAsIkxpbmVUeXBlIjowLCJQYXJlbnRTdHlsZSI6eyIkcmVmIjoiOTgifX0sIk1hcmdpbiI6bnVsbCwiU3RhcnREYXRlUG9zaXRpb24iOjMsIkVuZERhdGVQb3NpdGlvbiI6NCwiRGF0ZUlzVmlzaWJsZSI6dHJ1ZSwiVGl0bGVQb3NpdGlvbiI6MiwiRHVyYXRpb25Qb3NpdGlvbiI6NiwiUGVyY2VudGFnZUNvbXBsZXRlZFBvc2l0aW9uIjo2LCJTcGFjaW5nIjo1LCJJc0JlbG93VGltZWJhbmQiOnRydWUsIlBlcmNlbnRhZ2VDb21wbGV0ZVNoYXBlT3BhY2l0eSI6MzUsIlNoYXBlU3R5bGUiOnsiJGlkIjoiMTU0IiwiTWFyZ2luIjp7IiRyZWYiOiIxMDIifSwiUGFkZGluZyI6eyIkcmVmIjoiMTAzIn0sIkJhY2tncm91bmQiOnsiJGlkIjoiMTU1IiwiQ29sb3IiOnsiJGlkIjoiMTU2IiwiQSI6MjU1LCJSIjoxODgsIkciOjExNCwiQiI6MjQwfX0sIklzVmlzaWJsZSI6dHJ1ZSwiV2lkdGgiOjAuMCwiSGVpZ2h0IjoxNi4wLCJCb3JkZXJTdHlsZSI6eyIkaWQiOiIxNTciLCJMaW5lQ29sb3IiOnsiJHJlZiI6IjEwNSJ9LCJMaW5lV2VpZ2h0IjowLjAsIkxpbmVUeXBlIjowLCJQYXJlbnRTdHlsZSI6eyIkcmVmIjoiMTA0In19LCJQYXJlbnRTdHlsZSI6eyIkcmVmIjoiMTAxIn19LCJUaXRsZVN0eWxlIjp7IiRpZCI6IjE1OCIsIkZvbnRTZXR0aW5ncyI6eyIkaWQiOiIxNTkiLCJGb250U2l6ZSI6MTEsIkZvbnROYW1lIjoiQ2FsaWJyaSIsIklzQm9sZCI6dHJ1ZSwiSXNJdGFsaWMiOmZhbHNlLCJJc1VuZGVybGluZWQiOmZhbHNlLCJQYXJlbnRTdHlsZSI6eyIkcmVmIjoiMTA4In19LCJBdXRvU2l6ZSI6MCwiRm9yZWdyb3VuZCI6eyIkcmVmIjoiMTA5In0sIk1heFdpZHRoIjo3MjAuMCwiTWF4SGVpZ2h0IjoiSW5maW5pdHkiLCJTbWFydEZvcmVncm91bmRJc0FjdGl2ZSI6ZmFsc2UsIkhvcml6b250YWxBbGlnbm1lbnQiOjEsIlZlcnRpY2FsQWxpZ25tZW50IjowLCJTbWFydEZvcmVncm91bmQiOm51bGwsIk1hcmdpbiI6eyIkcmVmIjoiMTExIn0sIlBhZGRpbmciOnsiJHJlZiI6IjExMiJ9LCJCYWNrZ3JvdW5kIjp7IiRyZWYiOiIxMTMifSwiSXNWaXNpYmxlIjp0cnVlLCJXaWR0aCI6MC4wLCJIZWlnaHQiOjAuMCwiQm9yZGVyU3R5bGUiOnsiJGlkIjoiMTYwIiwiTGluZUNvbG9yIjpudWxsLCJMaW5lV2VpZ2h0IjowLjAsIkxpbmVUeXBlIjowLCJQYXJlbnRTdHlsZSI6bnVsbH0sIlBhcmVudFN0eWxlIjp7IiRyZWYiOiIxMDcifX0sIkRhdGVTdHlsZSI6eyIkaWQiOiIxNjEiLCJGb250U2V0dGluZ3MiOnsiJGlkIjoiMTYyIiwiRm9udFNpemUiOjEwLCJGb250TmFtZSI6IkNhbGlicmkiLCJJc0JvbGQiOmZhbHNlLCJJc0l0YWxpYyI6ZmFsc2UsIklzVW5kZXJsaW5lZCI6ZmFsc2UsIlBhcmVudFN0eWxlIjp7IiRyZWYiOiIxMTUifX0sIkF1dG9TaXplIjowLCJGb3JlZ3JvdW5kIjp7IiRyZWYiOiIxMTYifSwiTWF4V2lkdGgiOjIwMC4wLCJNYXhIZWlnaHQiOiJJbmZpbml0eSIsIlNtYXJ0Rm9yZWdyb3VuZElzQWN0aXZlIjpmYWxzZSwiSG9yaXpvbnRhbEFsaWdubWVudCI6MCwiVmVydGljYWxBbGlnbm1lbnQiOjAsIlNtYXJ0Rm9yZWdyb3VuZCI6bnVsbCwiTWFyZ2luIjp7IiRyZWYiOiIxMTgifSwiUGFkZGluZyI6eyIkcmVmIjoiMTE5In0sIkJhY2tncm91bmQiOnsiJHJlZiI6IjEyMCJ9LCJJc1Zpc2libGUiOnRydWUsIldpZHRoIjowLjAsIkhlaWdodCI6MC4wLCJCb3JkZXJTdHlsZSI6eyIkaWQiOiIxNjMiLCJMaW5lQ29sb3IiOm51bGwsIkxpbmVXZWlnaHQiOjAuMCwiTGluZVR5cGUiOjAsIlBhcmVudFN0eWxlIjpudWxsfSwiUGFyZW50U3R5bGUiOnsiJHJlZiI6IjExNCJ9fSwiRGF0ZUZvcm1hdCI6eyIkcmVmIjoiMTIxIn0sIklzVmlzaWJsZSI6dHJ1ZSwiUGFyZW50U3R5bGUiOnsiJHJlZiI6IjgwIn19LCJJbmRleCI6MiwiU21hcnREdXJhdGlvbkFjdGl2YXRlZCI6ZmFsc2UsIkRhdGVGb3JtYXQiOnsiJHJlZiI6IjEyMSJ9LCJJZCI6ImM5NWY3ZjRkLTJjY2MtNDVjZS1iNGFjLTc1NWI0ZjE1OTA3ZSIsIkltcG9ydElkIjpudWxsLCJUaXRsZSI6IlByb2plY3QgUTItMjAxOCBUQkQiLCJOb3RlIjpudWxsLCJIeXBlcmxpbmsiOm51bGwsIklzQ2hhbmdlZCI6ZmFsc2UsIklzTmV3IjpmYWxzZX0seyIkaWQiOiIxNjQiLCJHcm91cE5hbWUiOm51bGwsIlN0YXJ0RGF0ZSI6IjIwMTgtMDYtMDJUMDA6MDA6MDBaIiwiRW5kRGF0ZSI6IjIwMTgtMDktMDFUMjM6NTk6MDBaIiwiUGVyY2VudGFnZUNvbXBsZXRlIjpudWxsLCJTdHlsZSI6eyIkaWQiOiIxNjUiLCJTaGFwZSI6MiwiU2hhcGVUaGlja25lc3MiOjEsIkR1cmF0aW9uRm9ybWF0IjowLCJJbmNsdWRlTm9uV29ya2luZ0RheXNJbkR1cmF0aW9uIjpmYWxzZSwiUGVyY2VudGFnZUNvbXBsZXRlU3R5bGUiOnsiJGlkIjoiMTY2IiwiRm9udFNldHRpbmdzIjp7IiRpZCI6IjE2NyIsIkZvbnRTaXplIjoxMCwiRm9udE5hbWUiOiJDYWxpYnJp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NYXJnaW4iOnsiJHJlZiI6Ijg1In0sIlBhZGRpbmciOnsiJHJlZiI6Ijg2In0sIkJhY2tncm91bmQiOnsiJHJlZiI6Ijg3In0sIklzVmlzaWJsZSI6dHJ1ZSwiV2lkdGgiOjAuMCwiSGVpZ2h0IjowLjAsIkJvcmRlclN0eWxlIjp7IiRpZCI6IjE2OCIsIkxpbmVDb2xvciI6bnVsbCwiTGluZVdlaWdodCI6MC4wLCJMaW5lVHlwZSI6MCwiUGFyZW50U3R5bGUiOm51bGx9LCJQYXJlbnRTdHlsZSI6eyIkcmVmIjoiODEifX0sIkR1cmF0aW9uU3R5bGUiOnsiJGlkIjoiMTY5IiwiRm9udFNldHRpbmdzIjp7IiRpZCI6IjE3MCIsIkZvbnRTaXplIjoxMCwiRm9udE5hbWUiOiJDYWxpYnJpIiwiSXNCb2xkIjpmYWxzZSwiSXNJdGFsaWMiOmZhbHNlLCJJc1VuZGVybGluZWQiOmZhbHNlLCJQYXJlbnRTdHlsZSI6eyIkcmVmIjoiODkifX0sIkF1dG9TaXplIjowLCJGb3JlZ3JvdW5kIjp7IiRyZWYiOiI5MCJ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E3MSIsIkxpbmVDb2xvciI6bnVsbCwiTGluZVdlaWdodCI6MC4wLCJMaW5lVHlwZSI6MCwiUGFyZW50U3R5bGUiOm51bGx9LCJQYXJlbnRTdHlsZSI6eyIkcmVmIjoiODgifX0sIkhvcml6b250YWxDb25uZWN0b3JTdHlsZSI6eyIkaWQiOiIxNzIiLCJMaW5lQ29sb3IiOnsiJHJlZiI6Ijk2In0sIkxpbmVXZWlnaHQiOjEuMCwiTGluZVR5cGUiOjAsIlBhcmVudFN0eWxlIjp7IiRyZWYiOiI5NSJ9fSwiVmVydGljYWxDb25uZWN0b3JTdHlsZSI6eyIkaWQiOiIxNzMiLCJMaW5lQ29sb3IiOnsiJHJlZiI6Ijk5In0sIkxpbmVXZWlnaHQiOjAuMCwiTGluZVR5cGUiOjAsIlBhcmVudFN0eWxlIjp7IiRyZWYiOiI5OCJ9fSwiTWFyZ2luIjpudWxsLCJTdGFydERhdGVQb3NpdGlvbiI6MywiRW5kRGF0ZVBvc2l0aW9uIjo0LCJEYXRlSXNWaXNpYmxlIjp0cnVlLCJUaXRsZVBvc2l0aW9uIjoyLCJEdXJhdGlvblBvc2l0aW9uIjo2LCJQZXJjZW50YWdlQ29tcGxldGVkUG9zaXRpb24iOjYsIlNwYWNpbmciOjUsIklzQmVsb3dUaW1lYmFuZCI6dHJ1ZSwiUGVyY2VudGFnZUNvbXBsZXRlU2hhcGVPcGFjaXR5IjozNSwiU2hhcGVTdHlsZSI6eyIkaWQiOiIxNzQiLCJNYXJnaW4iOnsiJHJlZiI6IjEwMiJ9LCJQYWRkaW5nIjp7IiRyZWYiOiIxMDMifSwiQmFja2dyb3VuZCI6eyIkaWQiOiIxNzUiLCJDb2xvciI6eyIkaWQiOiIxNzYiLCJBIjoyNTUsIlIiOjIyMiwiRyI6NzEsIkIiOjE0Mn19LCJJc1Zpc2libGUiOnRydWUsIldpZHRoIjowLjAsIkhlaWdodCI6MTYuMCwiQm9yZGVyU3R5bGUiOnsiJGlkIjoiMTc3IiwiTGluZUNvbG9yIjp7IiRyZWYiOiIxMDUifSwiTGluZVdlaWdodCI6MC4wLCJMaW5lVHlwZSI6MCwiUGFyZW50U3R5bGUiOnsiJHJlZiI6IjEwNCJ9fSwiUGFyZW50U3R5bGUiOnsiJHJlZiI6IjEwMSJ9fSwiVGl0bGVTdHlsZSI6eyIkaWQiOiIxNzgiLCJGb250U2V0dGluZ3MiOnsiJGlkIjoiMTc5IiwiRm9udFNpemUiOjExLCJGb250TmFtZSI6IkNhbGlicmkiLCJJc0JvbGQiOnRydWUsIklzSXRhbGljIjpmYWxzZSwiSXNVbmRlcmxpbmVkIjpmYWxzZSwiUGFyZW50U3R5bGUiOnsiJHJlZiI6IjEwOCJ9fSwiQXV0b1NpemUiOjAsIkZvcmVncm91bmQiOnsiJHJlZiI6IjEwOSJ9LCJNYXhXaWR0aCI6NzIwLjAsIk1heEhlaWdodCI6IkluZmluaXR5IiwiU21hcnRGb3JlZ3JvdW5kSXNBY3RpdmUiOmZhbHNlLCJIb3Jpem9udGFsQWxpZ25tZW50IjoxLCJWZXJ0aWNhbEFsaWdubWVudCI6MCwiU21hcnRGb3JlZ3JvdW5kIjpudWxsLCJNYXJnaW4iOnsiJHJlZiI6IjExMSJ9LCJQYWRkaW5nIjp7IiRyZWYiOiIxMTIifSwiQmFja2dyb3VuZCI6eyIkcmVmIjoiMTEzIn0sIklzVmlzaWJsZSI6dHJ1ZSwiV2lkdGgiOjAuMCwiSGVpZ2h0IjowLjAsIkJvcmRlclN0eWxlIjp7IiRpZCI6IjE4MCIsIkxpbmVDb2xvciI6bnVsbCwiTGluZVdlaWdodCI6MC4wLCJMaW5lVHlwZSI6MCwiUGFyZW50U3R5bGUiOm51bGx9LCJQYXJlbnRTdHlsZSI6eyIkcmVmIjoiMTA3In19LCJEYXRlU3R5bGUiOnsiJGlkIjoiMTgxIiwiRm9udFNldHRpbmdzIjp7IiRpZCI6IjE4MiIsIkZvbnRTaXplIjoxMCwiRm9udE5hbWUiOiJDYWxpYnJpIiwiSXNCb2xkIjpmYWxzZSwiSXNJdGFsaWMiOmZhbHNlLCJJc1VuZGVybGluZWQiOmZhbHNlLCJQYXJlbnRTdHlsZSI6eyIkcmVmIjoiMTE1In19LCJBdXRvU2l6ZSI6MCwiRm9yZWdyb3VuZCI6eyIkcmVmIjoiMTE2In0sIk1heFdpZHRoIjoyMDAuMCwiTWF4SGVpZ2h0IjoiSW5maW5pdHkiLCJTbWFydEZvcmVncm91bmRJc0FjdGl2ZSI6ZmFsc2UsIkhvcml6b250YWxBbGlnbm1lbnQiOjAsIlZlcnRpY2FsQWxpZ25tZW50IjowLCJTbWFydEZvcmVncm91bmQiOm51bGwsIk1hcmdpbiI6eyIkcmVmIjoiMTE4In0sIlBhZGRpbmciOnsiJHJlZiI6IjExOSJ9LCJCYWNrZ3JvdW5kIjp7IiRyZWYiOiIxMjAifSwiSXNWaXNpYmxlIjp0cnVlLCJXaWR0aCI6MC4wLCJIZWlnaHQiOjAuMCwiQm9yZGVyU3R5bGUiOnsiJGlkIjoiMTgzIiwiTGluZUNvbG9yIjpudWxsLCJMaW5lV2VpZ2h0IjowLjAsIkxpbmVUeXBlIjowLCJQYXJlbnRTdHlsZSI6bnVsbH0sIlBhcmVudFN0eWxlIjp7IiRyZWYiOiIxMTQifX0sIkRhdGVGb3JtYXQiOnsiJHJlZiI6IjEyMSJ9LCJJc1Zpc2libGUiOnRydWUsIlBhcmVudFN0eWxlIjp7IiRyZWYiOiI4MCJ9fSwiSW5kZXgiOjMsIlNtYXJ0RHVyYXRpb25BY3RpdmF0ZWQiOmZhbHNlLCJEYXRlRm9ybWF0Ijp7IiRyZWYiOiIxMjEifSwiSWQiOiIxMzUzOWQ0YS01NTdhLTQxNzQtYmYwMi0wYzVjN2YyN2RlZTEiLCJJbXBvcnRJZCI6bnVsbCwiVGl0bGUiOiJQcm9qZWN0IFEzLTIwMTggVEJEIiwiTm90ZSI6bnVsbCwiSHlwZXJsaW5rIjpudWxsLCJJc0NoYW5nZWQiOmZhbHNlLCJJc05ldyI6ZmFsc2V9LHsiJGlkIjoiMTg0IiwiR3JvdXBOYW1lIjpudWxsLCJTdGFydERhdGUiOiIyMDE4LTA5LTAxVDAwOjAwOjAwWiIsIkVuZERhdGUiOiIyMDE4LTEyLTAxVDIzOjU5OjAwWiIsIlBlcmNlbnRhZ2VDb21wbGV0ZSI6bnVsbCwiU3R5bGUiOnsiJGlkIjoiMTg1IiwiU2hhcGUiOjIsIlNoYXBlVGhpY2tuZXNzIjoxLCJEdXJhdGlvbkZvcm1hdCI6MCwiSW5jbHVkZU5vbldvcmtpbmdEYXlzSW5EdXJhdGlvbiI6ZmFsc2UsIlBlcmNlbnRhZ2VDb21wbGV0ZVN0eWxlIjp7IiRpZCI6IjE4NiIsIkZvbnRTZXR0aW5ncyI6eyIkaWQiOiIxODc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xODgiLCJMaW5lQ29sb3IiOm51bGwsIkxpbmVXZWlnaHQiOjAuMCwiTGluZVR5cGUiOjAsIlBhcmVudFN0eWxlIjpudWxsfSwiUGFyZW50U3R5bGUiOnsiJHJlZiI6IjgxIn19LCJEdXJhdGlvblN0eWxlIjp7IiRpZCI6IjE4OSIsIkZvbnRTZXR0aW5ncyI6eyIkaWQiOiIxOTAiLCJGb250U2l6ZSI6MTAsIkZvbnROYW1lIjoiQ2FsaWJyaSIsIklzQm9sZCI6ZmFsc2UsIklzSXRhbGljIjpmYWxzZSwiSXNVbmRlcmxpbmVkIjpmYWxzZSwiUGFyZW50U3R5bGUiOnsiJHJlZiI6Ijg5In19LCJBdXRvU2l6ZSI6MCwiRm9yZWdyb3VuZCI6eyIkcmVmIjoiOTAi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xOTEiLCJMaW5lQ29sb3IiOm51bGwsIkxpbmVXZWlnaHQiOjAuMCwiTGluZVR5cGUiOjAsIlBhcmVudFN0eWxlIjpudWxsfSwiUGFyZW50U3R5bGUiOnsiJHJlZiI6Ijg4In19LCJIb3Jpem9udGFsQ29ubmVjdG9yU3R5bGUiOnsiJGlkIjoiMTkyIiwiTGluZUNvbG9yIjp7IiRyZWYiOiI5NiJ9LCJMaW5lV2VpZ2h0IjoxLjAsIkxpbmVUeXBlIjowLCJQYXJlbnRTdHlsZSI6eyIkcmVmIjoiOTUifX0sIlZlcnRpY2FsQ29ubmVjdG9yU3R5bGUiOnsiJGlkIjoiMTkzIiwiTGluZUNvbG9yIjp7IiRyZWYiOiI5OSJ9LCJMaW5lV2VpZ2h0IjowLjAsIkxpbmVUeXBlIjowLCJQYXJlbnRTdHlsZSI6eyIkcmVmIjoiOTgifX0sIk1hcmdpbiI6bnVsbCwiU3RhcnREYXRlUG9zaXRpb24iOjMsIkVuZERhdGVQb3NpdGlvbiI6NCwiRGF0ZUlzVmlzaWJsZSI6dHJ1ZSwiVGl0bGVQb3NpdGlvbiI6MiwiRHVyYXRpb25Qb3NpdGlvbiI6NiwiUGVyY2VudGFnZUNvbXBsZXRlZFBvc2l0aW9uIjo2LCJTcGFjaW5nIjo1LCJJc0JlbG93VGltZWJhbmQiOnRydWUsIlBlcmNlbnRhZ2VDb21wbGV0ZVNoYXBlT3BhY2l0eSI6MzUsIlNoYXBlU3R5bGUiOnsiJGlkIjoiMTk0IiwiTWFyZ2luIjp7IiRyZWYiOiIxMDIifSwiUGFkZGluZyI6eyIkcmVmIjoiMTAzIn0sIkJhY2tncm91bmQiOnsiJGlkIjoiMTk1IiwiQ29sb3IiOnsiJGlkIjoiMTk2IiwiQSI6MjU1LCJSIjoxMDQsIkciOjE0NiwiQiI6MTYwfX0sIklzVmlzaWJsZSI6dHJ1ZSwiV2lkdGgiOjAuMCwiSGVpZ2h0IjoxNi4wLCJCb3JkZXJTdHlsZSI6eyIkaWQiOiIxOTciLCJMaW5lQ29sb3IiOnsiJHJlZiI6IjEwNSJ9LCJMaW5lV2VpZ2h0IjowLjAsIkxpbmVUeXBlIjowLCJQYXJlbnRTdHlsZSI6eyIkcmVmIjoiMTA0In19LCJQYXJlbnRTdHlsZSI6eyIkcmVmIjoiMTAxIn19LCJUaXRsZVN0eWxlIjp7IiRpZCI6IjE5OCIsIkZvbnRTZXR0aW5ncyI6eyIkaWQiOiIxOTkiLCJGb250U2l6ZSI6MTEsIkZvbnROYW1lIjoiQ2FsaWJyaSIsIklzQm9sZCI6dHJ1ZSwiSXNJdGFsaWMiOmZhbHNlLCJJc1VuZGVybGluZWQiOmZhbHNlLCJQYXJlbnRTdHlsZSI6eyIkcmVmIjoiMTA4In19LCJBdXRvU2l6ZSI6MCwiRm9yZWdyb3VuZCI6eyIkcmVmIjoiMTA5In0sIk1heFdpZHRoIjo3MjAuMCwiTWF4SGVpZ2h0IjoiSW5maW5pdHkiLCJTbWFydEZvcmVncm91bmRJc0FjdGl2ZSI6ZmFsc2UsIkhvcml6b250YWxBbGlnbm1lbnQiOjEsIlZlcnRpY2FsQWxpZ25tZW50IjowLCJTbWFydEZvcmVncm91bmQiOm51bGwsIk1hcmdpbiI6eyIkcmVmIjoiMTExIn0sIlBhZGRpbmciOnsiJHJlZiI6IjExMiJ9LCJCYWNrZ3JvdW5kIjp7IiRyZWYiOiIxMTMifSwiSXNWaXNpYmxlIjp0cnVlLCJXaWR0aCI6MC4wLCJIZWlnaHQiOjAuMCwiQm9yZGVyU3R5bGUiOnsiJGlkIjoiMjAwIiwiTGluZUNvbG9yIjpudWxsLCJMaW5lV2VpZ2h0IjowLjAsIkxpbmVUeXBlIjowLCJQYXJlbnRTdHlsZSI6bnVsbH0sIlBhcmVudFN0eWxlIjp7IiRyZWYiOiIxMDcifX0sIkRhdGVTdHlsZSI6eyIkaWQiOiIyMDEiLCJGb250U2V0dGluZ3MiOnsiJGlkIjoiMjAyIiwiRm9udFNpemUiOjEwLCJGb250TmFtZSI6IkNhbGlicmkiLCJJc0JvbGQiOmZhbHNlLCJJc0l0YWxpYyI6ZmFsc2UsIklzVW5kZXJsaW5lZCI6ZmFsc2UsIlBhcmVudFN0eWxlIjp7IiRyZWYiOiIxMTUifX0sIkF1dG9TaXplIjowLCJGb3JlZ3JvdW5kIjp7IiRyZWYiOiIxMTYifSwiTWF4V2lkdGgiOjIwMC4wLCJNYXhIZWlnaHQiOiJJbmZpbml0eSIsIlNtYXJ0Rm9yZWdyb3VuZElzQWN0aXZlIjpmYWxzZSwiSG9yaXpvbnRhbEFsaWdubWVudCI6MCwiVmVydGljYWxBbGlnbm1lbnQiOjAsIlNtYXJ0Rm9yZWdyb3VuZCI6bnVsbCwiTWFyZ2luIjp7IiRyZWYiOiIxMTgifSwiUGFkZGluZyI6eyIkcmVmIjoiMTE5In0sIkJhY2tncm91bmQiOnsiJHJlZiI6IjEyMCJ9LCJJc1Zpc2libGUiOnRydWUsIldpZHRoIjowLjAsIkhlaWdodCI6MC4wLCJCb3JkZXJTdHlsZSI6eyIkaWQiOiIyMDMiLCJMaW5lQ29sb3IiOm51bGwsIkxpbmVXZWlnaHQiOjAuMCwiTGluZVR5cGUiOjAsIlBhcmVudFN0eWxlIjpudWxsfSwiUGFyZW50U3R5bGUiOnsiJHJlZiI6IjExNCJ9fSwiRGF0ZUZvcm1hdCI6eyIkcmVmIjoiMTIxIn0sIklzVmlzaWJsZSI6dHJ1ZSwiUGFyZW50U3R5bGUiOnsiJHJlZiI6IjgwIn19LCJJbmRleCI6NCwiU21hcnREdXJhdGlvbkFjdGl2YXRlZCI6ZmFsc2UsIkRhdGVGb3JtYXQiOnsiJHJlZiI6IjEyMSJ9LCJJZCI6IjhiNjI2NmY4LTQyZmEtNDBkNC1hYzhjLTE5NGE5NjlmYjFiNCIsIkltcG9ydElkIjpudWxsLCJUaXRsZSI6IlByb2plY3QgUTQtMjAxOCBUQkQiLCJOb3RlIjpudWxsLCJIeXBlcmxpbmsiOm51bGwsIklzQ2hhbmdlZCI6ZmFsc2UsIklzTmV3IjpmYWxzZX1dLCJNc1Byb2plY3RJdGVtc1RyZWUiOnsiJGlkIjoiMjA0IiwiUm9vdCI6eyJJbXBvcnRJZCI6bnVsbCwiSXNJbXBvcnRlZCI6ZmFsc2UsIkNoaWxkcmVuIjpbXX19LCJNZXRhZGF0YSI6eyIkaWQiOiIyMDUifSwiU2V0dGluZ3MiOnsiJGlkIjoiMjA2IiwiSW1wYU9wdGlvbnMiOnsiJGlkIjoiMjA3IiwiTGVmdFRvUmlnaHQiOmZhbHNlLCJQYXlsb2FkT3B0aW9ucyI6Mn0sIlVzZUNvbXByZXNzaW9uIjpmYWxzZSwiQ29tcHJlc2lvblBlcmNlbnRhZ2UiOjAuMCwiSW5hY3RpdmVJbnRlcnZhbFdpZHRoVGhyZXNob2xkIjowLjAsIkluYWN0aXZlSW50ZXJ2YWxXaWR0aCI6MC4wLCJTcGxpdFRhc2tzIjpmYWxzZSwiVXNlQ2x1c3RlciI6ZmFsc2UsIkVwc2lsb24iOjAuMCwiTWluUG9pbnRzVG9Gb3JtQUNsdXN0ZXIiOjAsIkdlbmVyYXRlSW52aXNpYmxlU2hhcGVzIjpmYWxzZSwiU21hcnRUaW1lbGluZVRhc2tQZXJjZW50YWdlRml0IjpmYWxzZX0sIklzTmV3Ijp0cnVlLCJJbXBvcnRUeXBlIjowLCJGaWxlUGF0aCI6bnVsbCwiVGltZUNvbmZpZ3VyYXRpb24iOnsiJGlkIjoiMjA4IiwiVXNlVGltZSI6ZmFsc2UsIldvcmtEYXlTdGFydCI6IjAwOjAwOjAwIiwiV29ya0RheUVuZCI6IjIzOjU5OjAwIn19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 Light-Constantia">
      <a:majorFont>
        <a:latin typeface="Calibri Light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tantia" panose="02030602050306030303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1_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3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4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7E6460F-D44F-4CBB-B158-70288041D6F7}">
  <we:reference id="wa104380506" version="1.3.0.0" store="en-US" storeType="OMEX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2459</TotalTime>
  <Words>859</Words>
  <Application>Microsoft Office PowerPoint</Application>
  <PresentationFormat>Widescreen</PresentationFormat>
  <Paragraphs>253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Arial</vt:lpstr>
      <vt:lpstr>Calibri</vt:lpstr>
      <vt:lpstr>Calibri Light</vt:lpstr>
      <vt:lpstr>Constantia</vt:lpstr>
      <vt:lpstr>Franklin Gothic Book</vt:lpstr>
      <vt:lpstr>Gill Sans MT</vt:lpstr>
      <vt:lpstr>Trebuchet MS</vt:lpstr>
      <vt:lpstr>Tw Cen MT</vt:lpstr>
      <vt:lpstr>Circuit</vt:lpstr>
      <vt:lpstr>1_Circuit</vt:lpstr>
      <vt:lpstr>Gallery</vt:lpstr>
      <vt:lpstr>Crop</vt:lpstr>
      <vt:lpstr>PowerPoint Presentation</vt:lpstr>
      <vt:lpstr>Introductions</vt:lpstr>
      <vt:lpstr>Who we are</vt:lpstr>
      <vt:lpstr>A collaborative effort</vt:lpstr>
      <vt:lpstr>Leadership – what is it?</vt:lpstr>
      <vt:lpstr>Leadership styles</vt:lpstr>
      <vt:lpstr>Immediate management goals</vt:lpstr>
      <vt:lpstr>work ethic</vt:lpstr>
      <vt:lpstr>Reality</vt:lpstr>
      <vt:lpstr>PowerPoint Presentation</vt:lpstr>
      <vt:lpstr>PowerPoint Presentation</vt:lpstr>
      <vt:lpstr>PowerPoint Presentation</vt:lpstr>
      <vt:lpstr>PowerPoint Presentation</vt:lpstr>
      <vt:lpstr>Project  DNA</vt:lpstr>
      <vt:lpstr>Project  Bluejay</vt:lpstr>
      <vt:lpstr>Project  RNA</vt:lpstr>
      <vt:lpstr>Project  Fruit</vt:lpstr>
      <vt:lpstr>PowerPoint Presentation</vt:lpstr>
      <vt:lpstr>Market traction</vt:lpstr>
      <vt:lpstr>Meeting Schedule</vt:lpstr>
      <vt:lpstr>Where are we now?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genemod</dc:title>
  <dc:creator>Jacob L</dc:creator>
  <cp:lastModifiedBy>Jacob</cp:lastModifiedBy>
  <cp:revision>58</cp:revision>
  <dcterms:created xsi:type="dcterms:W3CDTF">2017-04-23T05:54:41Z</dcterms:created>
  <dcterms:modified xsi:type="dcterms:W3CDTF">2017-04-27T06:53:26Z</dcterms:modified>
</cp:coreProperties>
</file>